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957" r:id="rId2"/>
    <p:sldId id="256" r:id="rId3"/>
    <p:sldId id="320" r:id="rId4"/>
    <p:sldId id="321" r:id="rId5"/>
    <p:sldId id="332" r:id="rId6"/>
    <p:sldId id="333" r:id="rId7"/>
    <p:sldId id="334" r:id="rId8"/>
    <p:sldId id="335" r:id="rId9"/>
    <p:sldId id="384" r:id="rId10"/>
    <p:sldId id="385" r:id="rId11"/>
    <p:sldId id="330" r:id="rId12"/>
    <p:sldId id="331" r:id="rId13"/>
    <p:sldId id="348" r:id="rId14"/>
    <p:sldId id="349" r:id="rId15"/>
    <p:sldId id="378" r:id="rId16"/>
    <p:sldId id="379" r:id="rId17"/>
    <p:sldId id="414" r:id="rId18"/>
    <p:sldId id="415" r:id="rId19"/>
    <p:sldId id="440" r:id="rId20"/>
    <p:sldId id="441" r:id="rId21"/>
    <p:sldId id="442" r:id="rId22"/>
    <p:sldId id="443" r:id="rId23"/>
    <p:sldId id="446" r:id="rId24"/>
    <p:sldId id="447" r:id="rId25"/>
    <p:sldId id="464" r:id="rId26"/>
    <p:sldId id="465" r:id="rId27"/>
    <p:sldId id="536" r:id="rId28"/>
    <p:sldId id="537" r:id="rId29"/>
    <p:sldId id="544" r:id="rId30"/>
    <p:sldId id="545" r:id="rId31"/>
    <p:sldId id="558" r:id="rId32"/>
    <p:sldId id="559" r:id="rId33"/>
    <p:sldId id="584" r:id="rId34"/>
    <p:sldId id="585" r:id="rId35"/>
    <p:sldId id="602" r:id="rId36"/>
    <p:sldId id="603" r:id="rId37"/>
    <p:sldId id="606" r:id="rId38"/>
    <p:sldId id="607" r:id="rId39"/>
    <p:sldId id="612" r:id="rId40"/>
    <p:sldId id="613" r:id="rId41"/>
    <p:sldId id="624" r:id="rId42"/>
    <p:sldId id="625" r:id="rId43"/>
    <p:sldId id="632" r:id="rId44"/>
    <p:sldId id="633" r:id="rId45"/>
    <p:sldId id="661" r:id="rId46"/>
    <p:sldId id="662" r:id="rId47"/>
    <p:sldId id="665" r:id="rId48"/>
    <p:sldId id="666" r:id="rId49"/>
    <p:sldId id="695" r:id="rId50"/>
    <p:sldId id="696" r:id="rId51"/>
    <p:sldId id="697" r:id="rId52"/>
    <p:sldId id="746" r:id="rId53"/>
    <p:sldId id="747" r:id="rId54"/>
    <p:sldId id="748" r:id="rId55"/>
    <p:sldId id="749" r:id="rId56"/>
    <p:sldId id="750" r:id="rId57"/>
    <p:sldId id="751" r:id="rId58"/>
    <p:sldId id="752" r:id="rId59"/>
    <p:sldId id="755" r:id="rId60"/>
    <p:sldId id="756" r:id="rId61"/>
    <p:sldId id="757" r:id="rId62"/>
    <p:sldId id="758" r:id="rId63"/>
    <p:sldId id="759" r:id="rId64"/>
    <p:sldId id="761" r:id="rId65"/>
    <p:sldId id="909" r:id="rId66"/>
    <p:sldId id="910" r:id="rId67"/>
    <p:sldId id="937" r:id="rId68"/>
    <p:sldId id="938" r:id="rId69"/>
    <p:sldId id="939" r:id="rId70"/>
    <p:sldId id="940" r:id="rId71"/>
    <p:sldId id="951" r:id="rId72"/>
    <p:sldId id="952" r:id="rId73"/>
    <p:sldId id="955" r:id="rId74"/>
    <p:sldId id="956" r:id="rId75"/>
    <p:sldId id="953" r:id="rId76"/>
    <p:sldId id="954" r:id="rId7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8A5E0-5AF6-4CB7-91F1-D80B6BBF07E5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10932-B3DF-4B30-B11E-402723CF5D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873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B7391-FAA1-4DC5-B193-C532B5A4EAA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70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B7391-FAA1-4DC5-B193-C532B5A4EAA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98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7D3E2-43E1-4530-85BE-8EF99C748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C20598-E2A8-410B-9F48-380507584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9D0942-8F52-C1BA-0A30-50A5D392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49A1C4-AC9B-7DCB-6CC4-6313581D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E512FB-99CB-E9D8-8C88-7881F2EF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44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F4AB0D-AC21-BA37-24F3-DD2E40E9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C04C1C-90E6-2A71-516F-112DB4416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F37760-F689-AFCD-9662-A6FC0CB4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B6FA2C-6537-F8FC-E831-CC109181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24810-3B39-37F0-1F3C-12EDD548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1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EED2A35-31BA-EF5E-AFD5-265F12196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8B773A-95C3-8D14-B710-65D5B3F71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8F4CEF-26A8-F0B3-FBF4-B1DB1656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1BB391-96EE-889C-4793-85E42749B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D1169D-8902-B148-C895-4F579D14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37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FBF12-C479-BF59-CDA0-E085267A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B63A7-992B-40BC-840C-A1C01DA11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7B29A2-F175-5E02-59C8-12A04203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364A2B-E3D9-9FAF-3EEA-DB0B6ABB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79A400-232C-6A5A-6332-921BAC27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37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FAA6C-5878-BD64-CE3A-A1BF563B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35899B-FA2F-072E-63C2-848A2B5CC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378471-9738-5DD3-8B07-3412B8A1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48CACC-629E-D1F3-A677-02FB849E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0D6BEB-C0FE-A2AB-BA7E-075002CE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86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D5F5F-F09A-3253-B0D5-C8B9BAB1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9F85AA-1789-AB5F-0480-C49B6C231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236A7E-9EE6-FEB3-7670-4091A5D29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E1D015-E5CB-B54A-CE64-4320EBAB9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712413-D26E-6670-6254-142190C3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1A3DD3-1414-F1E6-EBAF-F914BD0E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42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CCE31-A0CE-1860-13B3-6E05AA8D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944B2C-B0C2-0D68-4AA3-131B2D6D2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81CD33-439E-FE75-7B80-F835F6AE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22CEB3-10C1-A880-CDA6-20B4404B0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CCD1E2B-7CAB-4D39-79DE-8A33B4CB9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06B0B96-29BB-9C7C-5A43-4B0F6D55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5B48AEF-B482-5F0D-03DE-3751DA5A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736ADBD-A0ED-4533-5EF4-810B4F18D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30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71D6C-2103-12D9-00DB-A4CFE42A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6E1745A-12E2-E023-399A-28ACEEFA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33D399-6303-C123-1B73-5652443A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48D4E2-ECC9-041A-A7EC-FFEB9119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74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A2F414F-6549-8432-B78B-CA9DAAD4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2097EFD-A631-BCC7-AF6F-2BD85A39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EAD8E8-7916-1BD4-0DEC-1BF7C828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21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56244-9E53-5359-13A8-89FB1802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C3809-4DD9-9928-0F9B-4A3F98CF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A609490-3242-CF97-C124-26CB6BE27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3A97F6-9E48-870B-4B91-A7E9297A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FFFACF-F74B-E06D-BB1D-C75F36DB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CF2FDE-33D7-06A7-871D-67891BFC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68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35212-8F2F-8053-3008-6DA2754F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12E725-6392-27B1-3AEC-286A67337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503B7B-B7AF-D83C-D1F8-7BF2C3FBB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AD5E9B-9D82-DDC8-8E14-8DDDCAEC4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A7A85E-CB93-FBB9-F4AE-B3FB9D2C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2A0C2A-C571-72B4-7A1F-2EEFEC7E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04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350906-3B9F-5580-CB2E-0EE87DC7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C17AB-EAFF-8028-FE2A-7E45155BB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C47047-AB5D-D14B-408F-94A4B3AEE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E4A5A-FD10-4CF8-BC54-FDA36527CC11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78121C-10BA-6C38-7478-35F8FC8A2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4491FF-C966-1C2B-E598-D35422214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28AE3-149D-43A4-A8B1-F421611E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83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p-service/deploy-staging-slots#specify-custom-warm-u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zh-tw/training/modules/understand-app-service-deployment-slots/3-app-service-slot-swapping" TargetMode="External"/><Relationship Id="rId5" Type="http://schemas.openxmlformats.org/officeDocument/2006/relationships/hyperlink" Target="https://learn.microsoft.com/zh-tw/azure/app-service/deploy-staging-slots#Auto-Swap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azure/app-service/scripts/cli-deploy-staging-environmen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module/az.resources/new-azresourcegroup?view=azps-9.2.0&amp;viewFallbackFrom=azps-2.3.2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smos-db/consistency-level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ervice-bus-messaging/topic-filter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azure/cosmos-db/nosql/synthetic-partition-key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torage/blobs/storage-blob-index-how-to?tabs=azure-porta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ctive-directory/develop/scenario-daemon-app-configuration?tabs=dotnet#instantiate-the-confidential-client-application-with-a-client-certificat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active-directory/develop/scenario-daemon-acquire-token?tabs=dotnet#acquiretokenforclient-api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zh-tw/azure/active-directory/develop/quickstart-register-app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azure/app-service/app-service-key-vault-references?tabs=azure-powershel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azure-monitor/app/usage-segmentation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monitor-web-app-availability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functions/functions-custom-handlers#http-only-func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azure/azure-monitor/essentials/metrics-supported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event-hubs/event-hubs-feature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azure/app-service/deploy-staging-slots#Auto-Swa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learn.microsoft.com/zh-tw/training/modules/understand-app-service-deployment-slots/3-app-service-slot-swappin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ntainer-instances/container-instances-volume-secre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ntainer-instances/container-instances-get-logs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azure/event-grid/event-schema-container-registry?tabs=event-grid-event-schema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event-grid/compare-messaging-services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functions/functions-bindings-storage-blob-output?tabs=in-process%2Cextensionv5&amp;pivots=programming-language-csharp" TargetMode="External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azure-functions/functions-bindings-storage-blob-input?tabs=in-process%2Cextensionv5&amp;pivots=programming-language-cshar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azure/app-service/deploy-staging-slots#Auto-Swa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learn.microsoft.com/zh-tw/training/modules/understand-app-service-deployment-slots/3-app-service-slot-swapp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AC68D-3AA1-F842-8039-6700569C0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2022-12-26</a:t>
            </a:r>
            <a:r>
              <a:rPr lang="zh-TW" altLang="en-US" dirty="0"/>
              <a:t>考題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 err="1"/>
              <a:t>King.Chuang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310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C5F9EC-F169-63C0-FE4A-A79C9FE4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71" y="71807"/>
            <a:ext cx="6267450" cy="43529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D97FFA-A14F-547B-A05E-FF00BDAFBBAA}"/>
              </a:ext>
            </a:extLst>
          </p:cNvPr>
          <p:cNvSpPr/>
          <p:nvPr/>
        </p:nvSpPr>
        <p:spPr>
          <a:xfrm>
            <a:off x="404027" y="4155861"/>
            <a:ext cx="2121763" cy="304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191BFB-1B8C-3532-C246-F5AC997896ED}"/>
              </a:ext>
            </a:extLst>
          </p:cNvPr>
          <p:cNvSpPr txBox="1"/>
          <p:nvPr/>
        </p:nvSpPr>
        <p:spPr>
          <a:xfrm>
            <a:off x="0" y="6488668"/>
            <a:ext cx="703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Set up staging environments - Azure App Service | Microsoft Learn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5C31F9E-F133-7151-3032-7BBB8C96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36" y="4155861"/>
            <a:ext cx="6315075" cy="22288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C656CC-BEE1-A1BE-193F-9099C0FF0836}"/>
              </a:ext>
            </a:extLst>
          </p:cNvPr>
          <p:cNvSpPr txBox="1"/>
          <p:nvPr/>
        </p:nvSpPr>
        <p:spPr>
          <a:xfrm>
            <a:off x="598201" y="4528689"/>
            <a:ext cx="8231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題目要求執行前先確認資源，故為</a:t>
            </a:r>
            <a:r>
              <a:rPr lang="en-US" altLang="zh-TW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Custom Warm-up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505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E14B08-9C33-0CEA-0C56-B70F28EE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12"/>
            <a:ext cx="6257925" cy="41433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4AE4A-6F90-EB0D-C98C-AA985F16D3E3}"/>
              </a:ext>
            </a:extLst>
          </p:cNvPr>
          <p:cNvSpPr txBox="1"/>
          <p:nvPr/>
        </p:nvSpPr>
        <p:spPr>
          <a:xfrm>
            <a:off x="6257925" y="1488658"/>
            <a:ext cx="5934075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此問題是呈現相同場景的一系列問題的一部分。該系列中的每個問題都包含一個可能滿足既定目標的獨特解決方案。一些問題集可能有不止一個正確的解決方案，而其他問題集可能沒有一個正確的解決方案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回答本節中的問題後，您將無法返回。因此，這些問題不會出現在復習螢幕中。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您開發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App Service API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應用並將其部署到名為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Development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託管部署槽。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您建立名為測試和生產的額外部署槽。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您在生產部署槽上啟用自動交換。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在交換操作發生之前，您需要確保腳本執行並且資源可用。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解決方案：更新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文件以包含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applicationInitialization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配置元素。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指定自定義初始化操作以執行腳本。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解決方案是否達到目標？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03AC67-5AF6-7975-ADBB-3C4DADB19C1F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3240200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6ABDB0-E140-A7BA-85D9-C9E28180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9" y="203400"/>
            <a:ext cx="6276975" cy="38766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3CDF7E2-0499-9D18-C318-1DB30F8240EB}"/>
              </a:ext>
            </a:extLst>
          </p:cNvPr>
          <p:cNvSpPr/>
          <p:nvPr/>
        </p:nvSpPr>
        <p:spPr>
          <a:xfrm>
            <a:off x="266328" y="3787110"/>
            <a:ext cx="1464818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296907-EE07-9A44-91E2-D0E689F3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00" y="3940998"/>
            <a:ext cx="4661549" cy="277505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BC45DC-BC52-D4C2-7EC2-6E473F09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21" y="88001"/>
            <a:ext cx="4867228" cy="382783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9D35A0-F990-3891-13CA-FDEE02C5BE17}"/>
              </a:ext>
            </a:extLst>
          </p:cNvPr>
          <p:cNvSpPr txBox="1"/>
          <p:nvPr/>
        </p:nvSpPr>
        <p:spPr>
          <a:xfrm>
            <a:off x="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5"/>
              </a:rPr>
              <a:t>設定預備環境 </a:t>
            </a:r>
            <a:r>
              <a:rPr lang="en-US" altLang="zh-TW" dirty="0">
                <a:hlinkClick r:id="rId5"/>
              </a:rPr>
              <a:t>- Azure App Service | Microsoft Learn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CFEBE8-AED9-95C4-C541-6427CF5553CD}"/>
              </a:ext>
            </a:extLst>
          </p:cNvPr>
          <p:cNvSpPr txBox="1"/>
          <p:nvPr/>
        </p:nvSpPr>
        <p:spPr>
          <a:xfrm>
            <a:off x="0" y="6119336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6"/>
              </a:rPr>
              <a:t>檢查位置交換 </a:t>
            </a:r>
            <a:r>
              <a:rPr lang="en-US" altLang="zh-TW" dirty="0">
                <a:hlinkClick r:id="rId6"/>
              </a:rPr>
              <a:t>- Training | Microsoft Learn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CE24E10-4667-B0AB-2D7B-DF33DF56479D}"/>
              </a:ext>
            </a:extLst>
          </p:cNvPr>
          <p:cNvSpPr txBox="1"/>
          <p:nvPr/>
        </p:nvSpPr>
        <p:spPr>
          <a:xfrm>
            <a:off x="1731146" y="3787110"/>
            <a:ext cx="494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因為題目交換前要確認資源存在，故利用自訂準備來檢查</a:t>
            </a:r>
          </a:p>
        </p:txBody>
      </p:sp>
    </p:spTree>
    <p:extLst>
      <p:ext uri="{BB962C8B-B14F-4D97-AF65-F5344CB8AC3E}">
        <p14:creationId xmlns:p14="http://schemas.microsoft.com/office/powerpoint/2010/main" val="383217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1694CA-536C-019C-DF49-A1DC36A7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62675" cy="2743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6C38D7E-D7D6-1AD4-D6A4-7587213FF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237" y="2059619"/>
            <a:ext cx="6367851" cy="479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F6A5525-6FED-7183-5771-C310162E0F91}"/>
              </a:ext>
            </a:extLst>
          </p:cNvPr>
          <p:cNvSpPr txBox="1"/>
          <p:nvPr/>
        </p:nvSpPr>
        <p:spPr>
          <a:xfrm>
            <a:off x="6096000" y="106536"/>
            <a:ext cx="60945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一家公司正在開發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網路應用程序。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應用程序代碼託管在位於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https://github.com/Contoso/webapp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存儲庫中。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應用程序在投入生產之前必須經過評估。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您必須將初始代碼版本部署到名為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staging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的部署槽。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您需要建立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應用程序並部署代碼。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你應該如何完成命令？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要回答，請在答案區域中選擇適當的選項。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注意：每個正確的選擇都值得一分。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E9C9C8D-1010-9CCF-E6DE-8CD2E78CE1F8}"/>
              </a:ext>
            </a:extLst>
          </p:cNvPr>
          <p:cNvSpPr txBox="1"/>
          <p:nvPr/>
        </p:nvSpPr>
        <p:spPr>
          <a:xfrm>
            <a:off x="10431262" y="0"/>
            <a:ext cx="1760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308478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C58F888-E324-253D-DA51-A2208652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56" y="413365"/>
            <a:ext cx="6968971" cy="525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4731505-44C9-63C4-231E-A94AAA33F1A9}"/>
              </a:ext>
            </a:extLst>
          </p:cNvPr>
          <p:cNvSpPr txBox="1"/>
          <p:nvPr/>
        </p:nvSpPr>
        <p:spPr>
          <a:xfrm>
            <a:off x="1480" y="644463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CLI</a:t>
            </a:r>
            <a:r>
              <a:rPr lang="zh-TW" altLang="en-US" dirty="0">
                <a:hlinkClick r:id="rId3"/>
              </a:rPr>
              <a:t>：部署至預備位置 </a:t>
            </a:r>
            <a:r>
              <a:rPr lang="en-US" altLang="zh-TW" dirty="0">
                <a:hlinkClick r:id="rId3"/>
              </a:rPr>
              <a:t>- Azure App Service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430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2D0728-8F83-7C53-C669-B5580A15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275" cy="27527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7F2046D-85E7-1B40-81E0-BD7A028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002" y="2104009"/>
            <a:ext cx="8010340" cy="475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19083C9-34C9-F3E8-FA84-382185DC17D3}"/>
              </a:ext>
            </a:extLst>
          </p:cNvPr>
          <p:cNvSpPr txBox="1"/>
          <p:nvPr/>
        </p:nvSpPr>
        <p:spPr>
          <a:xfrm>
            <a:off x="6010275" y="0"/>
            <a:ext cx="613003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一家公司正在開發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網路應用程序。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應用程序代碼託管在位於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https://github.com/TailSpinToys/webapp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存儲庫中。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應用程序在投入生產之前必須經過審查。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您必須將初始代碼發布部署到名為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review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的部署槽中。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您需要建立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應用程序並部署代碼。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你應該如何完成命令？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要回答，請在答案區域中選擇適當的選項。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F3324E-B3BD-6539-D790-A7B6ED526810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356361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EA35330-EF5D-CDBE-803B-E7B198E1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57" y="174295"/>
            <a:ext cx="9616089" cy="57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B350EA8-6FE5-6A91-AD84-158A89FABC49}"/>
              </a:ext>
            </a:extLst>
          </p:cNvPr>
          <p:cNvSpPr txBox="1"/>
          <p:nvPr/>
        </p:nvSpPr>
        <p:spPr>
          <a:xfrm>
            <a:off x="0" y="649903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New-</a:t>
            </a:r>
            <a:r>
              <a:rPr lang="en-US" altLang="zh-TW" dirty="0" err="1">
                <a:hlinkClick r:id="rId3"/>
              </a:rPr>
              <a:t>AzResourceGroup</a:t>
            </a:r>
            <a:r>
              <a:rPr lang="en-US" altLang="zh-TW" dirty="0">
                <a:hlinkClick r:id="rId3"/>
              </a:rPr>
              <a:t> (</a:t>
            </a:r>
            <a:r>
              <a:rPr lang="en-US" altLang="zh-TW" dirty="0" err="1">
                <a:hlinkClick r:id="rId3"/>
              </a:rPr>
              <a:t>Az.Resources</a:t>
            </a:r>
            <a:r>
              <a:rPr lang="en-US" altLang="zh-TW" dirty="0">
                <a:hlinkClick r:id="rId3"/>
              </a:rPr>
              <a:t>)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55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68EAE8-80AE-FE3C-C041-9519F07FF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00775" cy="37528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D3A6E1-A7B1-CEB3-0909-BBD50725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694" y="371475"/>
            <a:ext cx="5067300" cy="61150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1EB078E-BC42-0F03-8E0E-D9EEC3CDBC95}"/>
              </a:ext>
            </a:extLst>
          </p:cNvPr>
          <p:cNvSpPr txBox="1"/>
          <p:nvPr/>
        </p:nvSpPr>
        <p:spPr>
          <a:xfrm>
            <a:off x="0" y="3839488"/>
            <a:ext cx="609452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您正在為一家航空公司開發機票預訂系統。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應用程序的存儲解決方案必須滿足以下要求：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✑ 確保至少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99.99%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的可用性並提供低延遲。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✑ 即使發生局部網路中斷或其他不可預見的故障，也接受​​預訂。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✑ 按照提交預訂的確切順序處理預訂，以盡量減少超額預訂或將同一座</a:t>
            </a:r>
            <a:b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位出售給多個旅客。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✑ 允許最大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秒容忍窗口的同時和無序預訂。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美國中南部區域預配名為 </a:t>
            </a:r>
            <a:r>
              <a:rPr lang="en-US" altLang="zh-TW" sz="1400" b="0" i="0" dirty="0" err="1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airlineResourceGroup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的資源組。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您需要預配一個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SQL API Cosmos DB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帳戶來支持該應用程序。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您應該如何完成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CLI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命令？要回答，請在答案區域中選擇適當的選項。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2D4021-3B8C-2CAD-783A-6AADBF64B3DB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138787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5AA470-2D01-9384-1200-7B01F2B9D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8" y="209550"/>
            <a:ext cx="4806658" cy="581838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BF4FB99-CA08-761B-B6E2-8EC2487DA539}"/>
              </a:ext>
            </a:extLst>
          </p:cNvPr>
          <p:cNvSpPr txBox="1"/>
          <p:nvPr/>
        </p:nvSpPr>
        <p:spPr>
          <a:xfrm>
            <a:off x="1479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Consistency levels in Azure Cosmos DB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208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761E78-733A-CE7B-A177-BAF04065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35599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1A8B7A3-18C7-A3A5-52BE-9D46620B9EF3}"/>
              </a:ext>
            </a:extLst>
          </p:cNvPr>
          <p:cNvSpPr txBox="1"/>
          <p:nvPr/>
        </p:nvSpPr>
        <p:spPr>
          <a:xfrm>
            <a:off x="5240044" y="221020"/>
            <a:ext cx="69519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拖放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您正在實​​施訂單處理系統。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銷售點應用程序將訂單發佈到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Service Bus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佇列中的主題。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該主題的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Label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屬性包括以下資料：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EE0835-D444-EA3C-5A98-565E3B72EA86}"/>
              </a:ext>
            </a:extLst>
          </p:cNvPr>
          <p:cNvSpPr txBox="1"/>
          <p:nvPr/>
        </p:nvSpPr>
        <p:spPr>
          <a:xfrm>
            <a:off x="5240044" y="1621939"/>
            <a:ext cx="6951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系統對訂閱有以下要求：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7F707A-D5A3-C6AC-ED8C-9659318483BF}"/>
              </a:ext>
            </a:extLst>
          </p:cNvPr>
          <p:cNvSpPr txBox="1"/>
          <p:nvPr/>
        </p:nvSpPr>
        <p:spPr>
          <a:xfrm>
            <a:off x="5240044" y="3429000"/>
            <a:ext cx="69519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您需要在評估過濾器時實施過濾並最大化吞吐量。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您應該實施哪些過濾器類型？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要回答問題，請將適當的過濾器類型拖到正確的訂閱中。每種過濾器類型可以使用一次、多次或根本不使用。您可能需要拖動窗格之間的拆分條或滾動以查看內容。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注意：每個正確的選擇都值得一分。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選擇和放置：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F385288-BDCA-9027-097D-4C40F71C5787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2786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9E7DEE54-2E53-E35E-656B-65BDEA76DF9C}"/>
              </a:ext>
            </a:extLst>
          </p:cNvPr>
          <p:cNvSpPr txBox="1">
            <a:spLocks/>
          </p:cNvSpPr>
          <p:nvPr/>
        </p:nvSpPr>
        <p:spPr>
          <a:xfrm>
            <a:off x="4790983" y="2414725"/>
            <a:ext cx="5089864" cy="21572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Total : 42</a:t>
            </a: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  </a:t>
            </a:r>
            <a:b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考古題出現：</a:t>
            </a:r>
            <a:b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Case Study</a:t>
            </a: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</a:p>
          <a:p>
            <a:pPr algn="l"/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</a:t>
            </a: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一般題：</a:t>
            </a:r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</a:p>
          <a:p>
            <a:pPr algn="l"/>
            <a:endParaRPr lang="en-US" altLang="zh-TW" sz="1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新題目非考古題：</a:t>
            </a:r>
            <a:endParaRPr lang="en-US" altLang="zh-TW" sz="1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</a:t>
            </a:r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一般題：</a:t>
            </a:r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</a:p>
          <a:p>
            <a:pPr algn="l"/>
            <a:endParaRPr lang="en-US" altLang="zh-TW" sz="1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考古題出題率：</a:t>
            </a:r>
            <a:r>
              <a:rPr lang="en-US" altLang="zh-TW" sz="1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80.9%</a:t>
            </a:r>
          </a:p>
          <a:p>
            <a:pPr algn="l"/>
            <a:endParaRPr lang="zh-TW" altLang="en-US" sz="1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8909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0E6E61-A117-4BF7-0DA0-1D48B70F9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905000"/>
            <a:ext cx="6076950" cy="304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B8ECCCD-4E9A-7421-0156-2420291E45D7}"/>
              </a:ext>
            </a:extLst>
          </p:cNvPr>
          <p:cNvSpPr txBox="1"/>
          <p:nvPr/>
        </p:nvSpPr>
        <p:spPr>
          <a:xfrm>
            <a:off x="0" y="6488668"/>
            <a:ext cx="7277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Azure Service Bus topic filters - Azure Service Bus | Microsoft Learn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C67B91-FC3D-EB35-BE49-29B71E1B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91" y="3076575"/>
            <a:ext cx="1544484" cy="352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7B271A-5E4F-D18A-865E-800D27C1C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235" y="3422342"/>
            <a:ext cx="1609725" cy="40957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0FC827-AF88-AF21-E662-99D7BB0A9BAA}"/>
              </a:ext>
            </a:extLst>
          </p:cNvPr>
          <p:cNvSpPr txBox="1"/>
          <p:nvPr/>
        </p:nvSpPr>
        <p:spPr>
          <a:xfrm>
            <a:off x="8540320" y="4600575"/>
            <a:ext cx="3311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2022-12-26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考題中，</a:t>
            </a:r>
            <a:r>
              <a:rPr lang="en-US" altLang="zh-TW" sz="14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AllOrders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不見了</a:t>
            </a:r>
          </a:p>
        </p:txBody>
      </p:sp>
    </p:spTree>
    <p:extLst>
      <p:ext uri="{BB962C8B-B14F-4D97-AF65-F5344CB8AC3E}">
        <p14:creationId xmlns:p14="http://schemas.microsoft.com/office/powerpoint/2010/main" val="312116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B87037-3085-E559-A3BF-E95E3F9D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075"/>
            <a:ext cx="6219825" cy="41338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5C9D025-1CE8-521C-5768-8CCC0C0822D7}"/>
              </a:ext>
            </a:extLst>
          </p:cNvPr>
          <p:cNvSpPr txBox="1"/>
          <p:nvPr/>
        </p:nvSpPr>
        <p:spPr>
          <a:xfrm>
            <a:off x="6166557" y="1556136"/>
            <a:ext cx="602544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你正在使用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Cosmos DB SQL API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Cosmos DB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資料包括數百萬份文件。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每個檔案可能包含數百個屬性。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檔案的屬性不包含用於分區的不同值。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Cosmos DB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必須擴展資料庫中的各個容器以滿足應用程序的性能需求，方法是隨著時間的推移在所有分區中均勻分佈工作負載。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您需要選擇一個分區鍵。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您可以使用哪兩個分區鍵？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每個正確答案都代表一個完整的解決方案。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注意：每個正確的選擇都值得一分。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檔案中不常出現的單個屬性值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包含集合名稱的值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C.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檔案中頻繁出現的單個屬性值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D.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附加隨機後綴的多個屬性值的串聯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E.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附加到屬性值的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hash </a:t>
            </a:r>
            <a:r>
              <a:rPr lang="en-US" altLang="zh-TW" sz="14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fuffix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6B38D07-B1BC-F969-D55B-E75E04B2E2E4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3124388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AB9D08-6C9C-83B3-5728-BFAAF4F0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471612"/>
            <a:ext cx="6286500" cy="39147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BBDF1A0-B276-DF42-CF14-9197A2C8D2BF}"/>
              </a:ext>
            </a:extLst>
          </p:cNvPr>
          <p:cNvSpPr txBox="1"/>
          <p:nvPr/>
        </p:nvSpPr>
        <p:spPr>
          <a:xfrm>
            <a:off x="0" y="6488668"/>
            <a:ext cx="707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建立 </a:t>
            </a:r>
            <a:r>
              <a:rPr lang="en-US" altLang="zh-TW" dirty="0">
                <a:hlinkClick r:id="rId3"/>
              </a:rPr>
              <a:t>Azure Cosmos DB </a:t>
            </a:r>
            <a:r>
              <a:rPr lang="zh-TW" altLang="en-US" dirty="0">
                <a:hlinkClick r:id="rId3"/>
              </a:rPr>
              <a:t>中的綜合分割區索引鍵 </a:t>
            </a:r>
            <a:r>
              <a:rPr lang="en-US" altLang="zh-TW" dirty="0">
                <a:hlinkClick r:id="rId3"/>
              </a:rPr>
              <a:t>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839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F5BE2C-6016-4620-46D8-846F1D72B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993"/>
          <a:stretch/>
        </p:blipFill>
        <p:spPr>
          <a:xfrm>
            <a:off x="0" y="1133475"/>
            <a:ext cx="6248400" cy="2754944"/>
          </a:xfrm>
          <a:prstGeom prst="rect">
            <a:avLst/>
          </a:prstGeom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B13FF076-01E2-2104-5164-86D18476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5" y="4032774"/>
            <a:ext cx="7703044" cy="22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E2A893-05D8-0DCA-C6F0-9E9C8657A0C8}"/>
              </a:ext>
            </a:extLst>
          </p:cNvPr>
          <p:cNvSpPr txBox="1"/>
          <p:nvPr/>
        </p:nvSpPr>
        <p:spPr>
          <a:xfrm>
            <a:off x="6181078" y="1255565"/>
            <a:ext cx="60109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拖放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您開發了一個使用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Cosmos DB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必須複製當前的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Cosmos DB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容器，並且必須使用針對查詢優化的分區鍵。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您需要實施變更提要處理器解決方案。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您應該使用哪些更改提要處理器組件？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要回答，請將適當的組件拖到正確的要求。每個組件可以使用一次、多次或根本不使用。您可能需要拖動窗格之間的拆分條或滾動以查看內容。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注意：每個正確的選擇都值得一分。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選擇和放置：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355EE5C-7998-5637-9AD0-4B54D930E8BC}"/>
              </a:ext>
            </a:extLst>
          </p:cNvPr>
          <p:cNvSpPr txBox="1"/>
          <p:nvPr/>
        </p:nvSpPr>
        <p:spPr>
          <a:xfrm>
            <a:off x="7674745" y="4578205"/>
            <a:ext cx="3360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存儲從中生成更改源的資料。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9B4343-CF7C-AAB4-DC8D-DE4915C12D40}"/>
              </a:ext>
            </a:extLst>
          </p:cNvPr>
          <p:cNvSpPr txBox="1"/>
          <p:nvPr/>
        </p:nvSpPr>
        <p:spPr>
          <a:xfrm>
            <a:off x="7674745" y="5047090"/>
            <a:ext cx="4185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跨多個工作人員協調變更提要的處理。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DBC30EA-5A39-E601-EA03-202B631CD407}"/>
              </a:ext>
            </a:extLst>
          </p:cNvPr>
          <p:cNvSpPr txBox="1"/>
          <p:nvPr/>
        </p:nvSpPr>
        <p:spPr>
          <a:xfrm>
            <a:off x="7674745" y="5489670"/>
            <a:ext cx="3493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使用更改提要處理器來偵聽更改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065BC3-FFEA-77F9-4946-A0E45352AD0F}"/>
              </a:ext>
            </a:extLst>
          </p:cNvPr>
          <p:cNvSpPr txBox="1"/>
          <p:nvPr/>
        </p:nvSpPr>
        <p:spPr>
          <a:xfrm>
            <a:off x="7674745" y="5900025"/>
            <a:ext cx="3582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處理每批變更。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AE8B8E2-A46B-E554-0BB2-541499AE6D41}"/>
              </a:ext>
            </a:extLst>
          </p:cNvPr>
          <p:cNvSpPr txBox="1"/>
          <p:nvPr/>
        </p:nvSpPr>
        <p:spPr>
          <a:xfrm>
            <a:off x="1272467" y="4332840"/>
            <a:ext cx="97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主機模式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356E72-10E2-B7C6-A716-77DADBD056C6}"/>
              </a:ext>
            </a:extLst>
          </p:cNvPr>
          <p:cNvSpPr txBox="1"/>
          <p:nvPr/>
        </p:nvSpPr>
        <p:spPr>
          <a:xfrm>
            <a:off x="1272467" y="4631083"/>
            <a:ext cx="97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委派模式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86B773-D820-23BA-B2C1-4CC9AFFCBFB4}"/>
              </a:ext>
            </a:extLst>
          </p:cNvPr>
          <p:cNvSpPr txBox="1"/>
          <p:nvPr/>
        </p:nvSpPr>
        <p:spPr>
          <a:xfrm>
            <a:off x="1272467" y="4995533"/>
            <a:ext cx="97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租約模式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78E23B-06C4-AF60-81CD-C3B56EE5AE1C}"/>
              </a:ext>
            </a:extLst>
          </p:cNvPr>
          <p:cNvSpPr txBox="1"/>
          <p:nvPr/>
        </p:nvSpPr>
        <p:spPr>
          <a:xfrm>
            <a:off x="1272467" y="5323025"/>
            <a:ext cx="97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監控模式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AAB66F-8108-0B4A-996E-4E998A22ED57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3676487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68D814-F87E-6755-8168-13AB84EF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2371725"/>
            <a:ext cx="60864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2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985ABD-9204-3418-1D8F-A94FAF22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7048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BF202D6-CFC8-FC08-D23C-5CB6B0D94B51}"/>
              </a:ext>
            </a:extLst>
          </p:cNvPr>
          <p:cNvSpPr txBox="1"/>
          <p:nvPr/>
        </p:nvSpPr>
        <p:spPr>
          <a:xfrm>
            <a:off x="5551505" y="345229"/>
            <a:ext cx="60945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你正在開發一個解決方案來將檔案存儲在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Blob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存儲中。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客戶將檔案上傳到多個容器。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檔案包括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Office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格式和純文本文件。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該解決方案必須處理數百個容器中的數百萬份檔案。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該解決方案必須滿足以下要求：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✑ 檔案在上傳到存儲帳戶時必須按客戶標識符分類。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✑ 允許按客戶標識符過濾。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✑ 允許搜索檔案中包含的信息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✑ 最大限度地降低成本。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您建立並配置一個標準的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general-purpose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v2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存儲帳戶來支持該解決方案。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您需要實施解決方案。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你應該實施什麼？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要回答，請在答案區域中選擇適當的選項。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843589D-A0E4-7EFC-BBB5-450AC8538BB7}"/>
              </a:ext>
            </a:extLst>
          </p:cNvPr>
          <p:cNvSpPr txBox="1"/>
          <p:nvPr/>
        </p:nvSpPr>
        <p:spPr>
          <a:xfrm>
            <a:off x="5407373" y="4769223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認知搜尋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5D05B0-5D68-8759-FAEA-DA868D5F3A77}"/>
              </a:ext>
            </a:extLst>
          </p:cNvPr>
          <p:cNvSpPr txBox="1"/>
          <p:nvPr/>
        </p:nvSpPr>
        <p:spPr>
          <a:xfrm>
            <a:off x="5407375" y="4971473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索引標籤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18C4B6-7159-4177-9DCD-2D00D0AB6355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418627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FF2D874-CF88-5831-A3B1-05F312BE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633537"/>
            <a:ext cx="6057900" cy="35909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9DE4C3A-0E05-E504-BDC1-EA1FAC79A4D4}"/>
              </a:ext>
            </a:extLst>
          </p:cNvPr>
          <p:cNvSpPr txBox="1"/>
          <p:nvPr/>
        </p:nvSpPr>
        <p:spPr>
          <a:xfrm>
            <a:off x="0" y="6488668"/>
            <a:ext cx="104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Use blob index tags to manage and find data on Azure Blob Storage - Azure Storage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399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2975D10-638C-7078-C9FC-59B3C5C2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187"/>
            <a:ext cx="6276975" cy="53816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5C36C63-0551-1BC1-DFE1-A84CF4AB8F14}"/>
              </a:ext>
            </a:extLst>
          </p:cNvPr>
          <p:cNvSpPr txBox="1"/>
          <p:nvPr/>
        </p:nvSpPr>
        <p:spPr>
          <a:xfrm>
            <a:off x="6189955" y="1170892"/>
            <a:ext cx="600204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你正在開發一個調用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Graph API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入口網站中註冊應用程序並上傳有效的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X509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證書。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您建立一個 </a:t>
            </a:r>
            <a:r>
              <a:rPr lang="en-US" altLang="zh-TW" sz="1400" b="0" i="0" dirty="0" err="1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appsettings.json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文件，其中包含證書名稱、應用程序的客戶端標識符和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 (Azure AD)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的租戶標識符。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您建立一個名為 </a:t>
            </a:r>
            <a:r>
              <a:rPr lang="en-US" altLang="zh-TW" sz="1400" b="0" i="0" dirty="0" err="1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ReadCertificate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的方法以按名稱返回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X509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證書。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您需要實現使用證書獲取令牌的代碼。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你應該如何完成代碼段？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要回答，請在答案區域中選擇適當的選項。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4DEEE1E-BC1A-7785-C4A6-55B9F091790F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457911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3176410-76D7-7050-649C-853E72B8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1123674"/>
            <a:ext cx="87725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81F4C44-8D43-EF2E-5839-7FBB0ABBAE40}"/>
              </a:ext>
            </a:extLst>
          </p:cNvPr>
          <p:cNvSpPr txBox="1"/>
          <p:nvPr/>
        </p:nvSpPr>
        <p:spPr>
          <a:xfrm>
            <a:off x="0" y="6188605"/>
            <a:ext cx="8130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Configure daemon apps that call web APIs - Microsoft </a:t>
            </a:r>
            <a:r>
              <a:rPr lang="en-US" altLang="zh-TW" dirty="0" err="1">
                <a:hlinkClick r:id="rId3"/>
              </a:rPr>
              <a:t>Entra</a:t>
            </a:r>
            <a:r>
              <a:rPr lang="en-US" altLang="zh-TW" dirty="0">
                <a:hlinkClick r:id="rId3"/>
              </a:rPr>
              <a:t> | Microsoft Learn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00EC07-A61B-35B1-A5E6-C32CF6608EAC}"/>
              </a:ext>
            </a:extLst>
          </p:cNvPr>
          <p:cNvSpPr txBox="1"/>
          <p:nvPr/>
        </p:nvSpPr>
        <p:spPr>
          <a:xfrm>
            <a:off x="0" y="6488668"/>
            <a:ext cx="11468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Acquire tokens to call a web API (daemon app) - The Microsoft identity platform - Microsoft </a:t>
            </a:r>
            <a:r>
              <a:rPr lang="en-US" altLang="zh-TW" dirty="0" err="1">
                <a:hlinkClick r:id="rId4"/>
              </a:rPr>
              <a:t>Entra</a:t>
            </a:r>
            <a:r>
              <a:rPr lang="en-US" altLang="zh-TW" dirty="0">
                <a:hlinkClick r:id="rId4"/>
              </a:rPr>
              <a:t>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7224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E517B4-4B56-55CF-C2D6-A3DBF9F5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025"/>
            <a:ext cx="6219825" cy="56959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BAD11-31B8-9820-43C2-1A94BAD7A7B9}"/>
              </a:ext>
            </a:extLst>
          </p:cNvPr>
          <p:cNvSpPr txBox="1"/>
          <p:nvPr/>
        </p:nvSpPr>
        <p:spPr>
          <a:xfrm>
            <a:off x="6096000" y="932986"/>
            <a:ext cx="60945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拖放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你開發一個網路應用程序。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您需要向活動的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 (Azure AD)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租戶註冊應用程序。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您應該按順序執行哪三個操作？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要回答，請將所有動作從動作列表移動到答案區域，並按正確順序排列。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選擇和放置：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5DF332C-2250-EA56-D2F6-5D3A7B770D43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44218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442CBA-7AFD-E645-E394-1F8FC78C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10300" cy="2486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359D60-376E-F41A-60B8-BB1AEE63D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10" y="2486025"/>
            <a:ext cx="3739381" cy="42121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6B713BD-5171-A8BB-9373-D2CA55CE7622}"/>
              </a:ext>
            </a:extLst>
          </p:cNvPr>
          <p:cNvSpPr txBox="1"/>
          <p:nvPr/>
        </p:nvSpPr>
        <p:spPr>
          <a:xfrm>
            <a:off x="6210300" y="515766"/>
            <a:ext cx="59817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您正在開發一個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C++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應用程序，該應用程序編譯為名為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process.exe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的本機應用程序。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該應用程序接受圖像作為輸入並返回以下圖像格式之一的圖像：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GIF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PNG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JPEG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您必須將應用程序部署為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您需要配置函數和主機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你應該如何完成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文件？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要回答，請在答案區域中選擇適當的選項。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注意：每個正確的選擇都值得一分。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B3578B6-B612-8E06-74EF-A2F612616188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61061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F8D7A62-8102-EAE7-446D-90AAAAC31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99" y="715439"/>
            <a:ext cx="6165334" cy="390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F45F54A-406C-8478-CAD3-8E2BAC61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36" y="1095745"/>
            <a:ext cx="2886075" cy="4762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27DC57-AC63-E343-40EE-DBC5C810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36" y="1673441"/>
            <a:ext cx="2905125" cy="457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7EDD8D-BBD3-5FD3-356B-B88C816F2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261" y="2236271"/>
            <a:ext cx="2895600" cy="4762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30C411C-A210-2529-D776-057DA3A647DE}"/>
              </a:ext>
            </a:extLst>
          </p:cNvPr>
          <p:cNvSpPr/>
          <p:nvPr/>
        </p:nvSpPr>
        <p:spPr>
          <a:xfrm>
            <a:off x="7424554" y="990115"/>
            <a:ext cx="3281916" cy="1824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776CACE-83AE-789E-6020-A7A3D481467D}"/>
              </a:ext>
            </a:extLst>
          </p:cNvPr>
          <p:cNvSpPr txBox="1"/>
          <p:nvPr/>
        </p:nvSpPr>
        <p:spPr>
          <a:xfrm>
            <a:off x="0" y="6443493"/>
            <a:ext cx="9721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6"/>
              </a:rPr>
              <a:t>快速入門：在 </a:t>
            </a:r>
            <a:r>
              <a:rPr lang="en-US" altLang="zh-TW" dirty="0">
                <a:hlinkClick r:id="rId6"/>
              </a:rPr>
              <a:t>Microsoft </a:t>
            </a:r>
            <a:r>
              <a:rPr lang="zh-TW" altLang="en-US" dirty="0">
                <a:hlinkClick r:id="rId6"/>
              </a:rPr>
              <a:t>身分識別平台註冊應用程式 </a:t>
            </a:r>
            <a:r>
              <a:rPr lang="en-US" altLang="zh-TW" dirty="0">
                <a:hlinkClick r:id="rId6"/>
              </a:rPr>
              <a:t>- Microsoft </a:t>
            </a:r>
            <a:r>
              <a:rPr lang="en-US" altLang="zh-TW" dirty="0" err="1">
                <a:hlinkClick r:id="rId6"/>
              </a:rPr>
              <a:t>Entra</a:t>
            </a:r>
            <a:r>
              <a:rPr lang="en-US" altLang="zh-TW" dirty="0">
                <a:hlinkClick r:id="rId6"/>
              </a:rPr>
              <a:t>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078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BE56F4-852A-806E-091D-B54484C8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425"/>
            <a:ext cx="5896992" cy="31051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95347FC-A428-B1C6-6E56-2E0FB208B2D0}"/>
              </a:ext>
            </a:extLst>
          </p:cNvPr>
          <p:cNvSpPr txBox="1"/>
          <p:nvPr/>
        </p:nvSpPr>
        <p:spPr>
          <a:xfrm>
            <a:off x="5797118" y="2087044"/>
            <a:ext cx="639488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你正在開發一個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Function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，它通過為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提供訪問令牌來調用外部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訪問令牌存儲在名為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mykeyvault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Key Vault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中名為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的秘密中。</a:t>
            </a: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您需要確保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Function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可以訪問令牌。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Function App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配置中存儲哪個值？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 KeyVault:mykeyvault;Secret:token</a:t>
            </a: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 App:Settings:Secret:mykeyvault:token</a:t>
            </a: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C. AZUREKVCONNSTR_ https://mykeyveult.vault.ezure.net/secrets/token/</a:t>
            </a: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D. @Microsoft.KeyVault(SecretUri=https://mykeyvault.vault.azure.net/secrets/token/)</a:t>
            </a:r>
            <a:endParaRPr lang="zh-TW" altLang="en-US" sz="1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B6C16E7-89DE-76EF-ECF0-04AA49A85658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4087045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2B77AE-30DF-F01A-8358-A4700339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1976437"/>
            <a:ext cx="6315075" cy="29051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E6E7BAC-9AA7-516B-CCF4-01CD4073541B}"/>
              </a:ext>
            </a:extLst>
          </p:cNvPr>
          <p:cNvSpPr txBox="1"/>
          <p:nvPr/>
        </p:nvSpPr>
        <p:spPr>
          <a:xfrm>
            <a:off x="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使用 </a:t>
            </a:r>
            <a:r>
              <a:rPr lang="en-US" altLang="zh-TW" dirty="0">
                <a:hlinkClick r:id="rId3"/>
              </a:rPr>
              <a:t>Key Vault </a:t>
            </a:r>
            <a:r>
              <a:rPr lang="zh-TW" altLang="en-US" dirty="0">
                <a:hlinkClick r:id="rId3"/>
              </a:rPr>
              <a:t>參考 </a:t>
            </a:r>
            <a:r>
              <a:rPr lang="en-US" altLang="zh-TW" dirty="0">
                <a:hlinkClick r:id="rId3"/>
              </a:rPr>
              <a:t>- Azure App Service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5039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0367B25-2B9E-ECB1-08DE-D47AC4D3C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6181725" cy="4419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F36968-C105-4C5C-5BE8-62651E135D02}"/>
              </a:ext>
            </a:extLst>
          </p:cNvPr>
          <p:cNvSpPr txBox="1"/>
          <p:nvPr/>
        </p:nvSpPr>
        <p:spPr>
          <a:xfrm>
            <a:off x="6096000" y="150470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拖放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您開發了一個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ASP.NET Core MVC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您將應用程序配置為跟蹤網頁和自定義事件。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您需要確定應用程序使用的趨勢。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您應該使用哪些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Application Insights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使用情況分析功能？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要回答問題，請將適當的功能拖動到正確的要求。每個功能可以使用一次、多次或根本不使用。您可能需要拖動窗格之間的拆分條或滾動以查看內容。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972014-B33B-70DE-EAEE-0A3F8790CDEE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99EEF5E-3FF8-8FBB-E7C3-BFEFA1F1DD35}"/>
              </a:ext>
            </a:extLst>
          </p:cNvPr>
          <p:cNvSpPr txBox="1"/>
          <p:nvPr/>
        </p:nvSpPr>
        <p:spPr>
          <a:xfrm>
            <a:off x="6078070" y="4261705"/>
            <a:ext cx="4921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用戶訪問的哪些頁面最常與產品購買相關？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7CBB64-A9F6-BB33-3A6E-1B50C5DF7801}"/>
              </a:ext>
            </a:extLst>
          </p:cNvPr>
          <p:cNvSpPr txBox="1"/>
          <p:nvPr/>
        </p:nvSpPr>
        <p:spPr>
          <a:xfrm>
            <a:off x="6078069" y="4579059"/>
            <a:ext cx="4921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產品展示頁面的加載時間如何影響用戶購買產品的決定？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7F1BC0A-BB99-9BFB-A138-F3E4B0CC6D6F}"/>
              </a:ext>
            </a:extLst>
          </p:cNvPr>
          <p:cNvSpPr txBox="1"/>
          <p:nvPr/>
        </p:nvSpPr>
        <p:spPr>
          <a:xfrm>
            <a:off x="6078069" y="4944245"/>
            <a:ext cx="4921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哪些事件最能影響用戶決定繼續使用該應用程序？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2EFAEB-EA36-D7A8-A929-C032E255280C}"/>
              </a:ext>
            </a:extLst>
          </p:cNvPr>
          <p:cNvSpPr txBox="1"/>
          <p:nvPr/>
        </p:nvSpPr>
        <p:spPr>
          <a:xfrm>
            <a:off x="6078069" y="5291522"/>
            <a:ext cx="4921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應用程序中是否有用戶經常執行重複操作的地方？</a:t>
            </a:r>
          </a:p>
        </p:txBody>
      </p:sp>
    </p:spTree>
    <p:extLst>
      <p:ext uri="{BB962C8B-B14F-4D97-AF65-F5344CB8AC3E}">
        <p14:creationId xmlns:p14="http://schemas.microsoft.com/office/powerpoint/2010/main" val="1827674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CF98170-7114-CD19-BCAB-EF412E37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11" y="1473692"/>
            <a:ext cx="7728977" cy="236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CECDFF5-E977-73EC-8407-F345A128C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497" y="2144373"/>
            <a:ext cx="1123950" cy="3143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B61A-9AF2-4CCD-61B4-2EC532CE7254}"/>
              </a:ext>
            </a:extLst>
          </p:cNvPr>
          <p:cNvSpPr txBox="1"/>
          <p:nvPr/>
        </p:nvSpPr>
        <p:spPr>
          <a:xfrm>
            <a:off x="-71022" y="6488668"/>
            <a:ext cx="10963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User, session, and event analysis in Application Insights - Azure Monitor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1681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53D669C-11B6-09CB-BACE-F8C0CFE19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8"/>
          <a:stretch/>
        </p:blipFill>
        <p:spPr>
          <a:xfrm>
            <a:off x="0" y="1133475"/>
            <a:ext cx="6001305" cy="45910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BFEA812-B514-556E-C15F-C15498853EE0}"/>
              </a:ext>
            </a:extLst>
          </p:cNvPr>
          <p:cNvSpPr txBox="1"/>
          <p:nvPr/>
        </p:nvSpPr>
        <p:spPr>
          <a:xfrm>
            <a:off x="5930283" y="1430061"/>
            <a:ext cx="6260237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您正在為一家公司開發應用程序。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你計劃在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應用服務上託管應用程序。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公司有以下要求：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✑ 每五分鐘驗證網站是否響應。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✑ 驗證網站是否在指定的時間閾值內做出響應。圖像和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文件等依</a:t>
            </a:r>
            <a:b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賴請求必須正確加載。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✑ 如果網站遇到問題，則生成警報。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✑ 如果網站加載失敗，系統必須嘗試重新加載網站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次以上。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您需要以最少的付出實施此過程。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你該怎麼辦？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建立一個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網路測試並將其配置為從您的工作站作為計劃任務執行。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設置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 ping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測試查詢主頁。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建立一個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函數來查詢主頁。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建立一個多步驟的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測試來查詢主頁。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建立自定義軌道可用性測試以查詢主頁。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18F30BB-4BEA-7F54-50A3-6C3D0401E37C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45398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E693B9-1F20-A227-B10D-AD8B46D4A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1223962"/>
            <a:ext cx="6305550" cy="44100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459B5E-F188-8ED5-0B27-89471C1EA568}"/>
              </a:ext>
            </a:extLst>
          </p:cNvPr>
          <p:cNvSpPr/>
          <p:nvPr/>
        </p:nvSpPr>
        <p:spPr>
          <a:xfrm>
            <a:off x="3092479" y="4336907"/>
            <a:ext cx="3929757" cy="243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E5913B-5DF4-1700-759B-11B577203262}"/>
              </a:ext>
            </a:extLst>
          </p:cNvPr>
          <p:cNvSpPr txBox="1"/>
          <p:nvPr/>
        </p:nvSpPr>
        <p:spPr>
          <a:xfrm>
            <a:off x="0" y="6488668"/>
            <a:ext cx="8326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Monitor availability with URL ping tests - Azure Monitor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342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047B029-92DE-A45C-61C2-D7E9F131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6219825" cy="41148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7DBC4CD-B265-F9F1-864B-B24D3436E304}"/>
              </a:ext>
            </a:extLst>
          </p:cNvPr>
          <p:cNvSpPr txBox="1"/>
          <p:nvPr/>
        </p:nvSpPr>
        <p:spPr>
          <a:xfrm>
            <a:off x="6096000" y="1788785"/>
            <a:ext cx="609452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您正在開發一個應用程序來檢索用戶配置文件信息。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該應用程序將使用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Graph SDK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應用必須使用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Graph API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調用來檢索用戶配置文件信息。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您需要從應用程序調用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Graph API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您應該按什麼順序執行這些操作？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要回答，請將所有動作從動作列表移動到答案區域，並按正確順序排列。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選擇和放置：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75E33E-D7E3-E330-2C7D-0E5697B6E214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256984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EE6B883-4A54-9B36-5D48-030690357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71675"/>
            <a:ext cx="8839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39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6E1C9F-E8B3-B4D5-0CEE-BA766818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237"/>
            <a:ext cx="6057900" cy="30575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4CD9F18-EA24-28DA-E762-DD5FE6C87A5E}"/>
              </a:ext>
            </a:extLst>
          </p:cNvPr>
          <p:cNvSpPr txBox="1"/>
          <p:nvPr/>
        </p:nvSpPr>
        <p:spPr>
          <a:xfrm>
            <a:off x="6057900" y="2136767"/>
            <a:ext cx="609452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您開發和部署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App Service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app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該應用部署到多個區域並使用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Traffic Manager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已為該應用啟用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 Insights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您需要分析每個月的應用正常執行時間。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哪兩個解決方案可以實現目標？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每個正確答案都代表一個完整的解決方案。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注意：每個正確的選擇都值得一分。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 Azure Monitor logs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 Application Insights alerts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C. Azure Monitor metrics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D. Application Insights web tests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811DF6-6D8E-D056-EBF9-39DFEA5568D6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135697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A50448-D9A3-126C-E423-44C56397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1" y="109777"/>
            <a:ext cx="5197367" cy="60735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0256F98-79A8-36C1-D2A7-1B14CAB1F05E}"/>
              </a:ext>
            </a:extLst>
          </p:cNvPr>
          <p:cNvSpPr txBox="1"/>
          <p:nvPr/>
        </p:nvSpPr>
        <p:spPr>
          <a:xfrm>
            <a:off x="0" y="6480984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Azure Functions custom handlers | Microsoft Learn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6F09F5D-CFD6-C211-E784-D9E529AD1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73" y="109777"/>
            <a:ext cx="5713563" cy="66023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C36F78B-442C-84F2-F0D7-E65320944AA7}"/>
              </a:ext>
            </a:extLst>
          </p:cNvPr>
          <p:cNvSpPr/>
          <p:nvPr/>
        </p:nvSpPr>
        <p:spPr>
          <a:xfrm>
            <a:off x="355107" y="5362760"/>
            <a:ext cx="3586578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188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F7820E-7A69-FD8F-EE92-FB19C197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2009775"/>
            <a:ext cx="6267450" cy="28384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EC74544-6883-2B12-064F-C16411C9B5CA}"/>
              </a:ext>
            </a:extLst>
          </p:cNvPr>
          <p:cNvSpPr txBox="1"/>
          <p:nvPr/>
        </p:nvSpPr>
        <p:spPr>
          <a:xfrm>
            <a:off x="0" y="6488668"/>
            <a:ext cx="9408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Azure </a:t>
            </a:r>
            <a:r>
              <a:rPr lang="zh-TW" altLang="en-US" dirty="0">
                <a:hlinkClick r:id="rId3"/>
              </a:rPr>
              <a:t>監視器支援的資源類型計量 </a:t>
            </a:r>
            <a:r>
              <a:rPr lang="en-US" altLang="zh-TW" dirty="0">
                <a:hlinkClick r:id="rId3"/>
              </a:rPr>
              <a:t>- Azure Monitor | Microsoft Learn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37320-ABB5-0BD2-6DE8-3FF05A2A5EBD}"/>
              </a:ext>
            </a:extLst>
          </p:cNvPr>
          <p:cNvSpPr/>
          <p:nvPr/>
        </p:nvSpPr>
        <p:spPr>
          <a:xfrm>
            <a:off x="3056969" y="3573427"/>
            <a:ext cx="3929757" cy="243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D16CBF-1B61-7FEE-B955-BE1F01900A7E}"/>
              </a:ext>
            </a:extLst>
          </p:cNvPr>
          <p:cNvSpPr/>
          <p:nvPr/>
        </p:nvSpPr>
        <p:spPr>
          <a:xfrm>
            <a:off x="3056969" y="4210826"/>
            <a:ext cx="3929757" cy="243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18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2CA853-AFD1-EC84-3B92-DC060789E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675"/>
            <a:ext cx="6067425" cy="44386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77D15C-09CA-19B8-FF19-9F9C0373F7D7}"/>
              </a:ext>
            </a:extLst>
          </p:cNvPr>
          <p:cNvSpPr txBox="1"/>
          <p:nvPr/>
        </p:nvSpPr>
        <p:spPr>
          <a:xfrm>
            <a:off x="6067424" y="1451434"/>
            <a:ext cx="61245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你正在開發一個使用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Cache for Redis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您預計緩存會經常填滿並且您需要逐出密鑰。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您必須根據以下預測的使用模式為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Redis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配置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緩存：一小部分元素將比其餘部分更頻繁地被訪問。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Redis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配置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緩存以針對預測的使用模式優化性能。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哪兩種驅逐政策會達到目的？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注意：每個正確的選擇都值得一分。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 noeviction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 allkeys-lru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C. volatile-</a:t>
            </a:r>
            <a:r>
              <a:rPr lang="en-US" altLang="zh-TW" sz="14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lru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D. </a:t>
            </a:r>
            <a:r>
              <a:rPr lang="en-US" altLang="zh-TW" sz="14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allkeys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-random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E. volatile-</a:t>
            </a:r>
            <a:r>
              <a:rPr lang="en-US" altLang="zh-TW" sz="14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ttl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F. volatile-random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3D0DA3-DE98-E546-2550-0F3E8A5997DF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2860850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21D27AA-5D07-F035-7DC6-989E4DAC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376362"/>
            <a:ext cx="62865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8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284E27F-87CE-DB7A-A67A-24A49993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637"/>
            <a:ext cx="6257925" cy="58007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8C57A71-BE8F-AFFC-0C3E-D9E5D9AE54E5}"/>
              </a:ext>
            </a:extLst>
          </p:cNvPr>
          <p:cNvSpPr txBox="1"/>
          <p:nvPr/>
        </p:nvSpPr>
        <p:spPr>
          <a:xfrm>
            <a:off x="6181078" y="1103452"/>
            <a:ext cx="60109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ASP.NET 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應用部署到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應用服務。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您必須使用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 Insights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監視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您需要配置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 Insights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以滿足要求。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您應該使用哪個功能？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要回答，請在答案區域中選擇適當的選項。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6E16C6-ABFE-5733-4804-B91C86A94476}"/>
              </a:ext>
            </a:extLst>
          </p:cNvPr>
          <p:cNvSpPr txBox="1"/>
          <p:nvPr/>
        </p:nvSpPr>
        <p:spPr>
          <a:xfrm>
            <a:off x="-26895" y="3498953"/>
            <a:ext cx="6010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自動警告您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應用程序中潛在的性能問題和故障異常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58D8F3-3A49-3A58-215C-7E8F0B2AAB22}"/>
              </a:ext>
            </a:extLst>
          </p:cNvPr>
          <p:cNvSpPr txBox="1"/>
          <p:nvPr/>
        </p:nvSpPr>
        <p:spPr>
          <a:xfrm>
            <a:off x="-26895" y="4606380"/>
            <a:ext cx="6010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當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應用程序拋出異常時，自動收集源代碼和變量的</a:t>
            </a:r>
            <a:b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6452BD-6E60-B38E-D335-03C2C7950128}"/>
              </a:ext>
            </a:extLst>
          </p:cNvPr>
          <p:cNvSpPr txBox="1"/>
          <p:nvPr/>
        </p:nvSpPr>
        <p:spPr>
          <a:xfrm>
            <a:off x="-26895" y="5667640"/>
            <a:ext cx="5934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捕獲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應用程序的性能跟蹤，而不會對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</a:t>
            </a:r>
            <a:b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序的用戶產生負面影響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92FC65-D6B3-27BD-89F6-74027EC08F99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1261372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5BD628-189E-7AE1-92C7-972194216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1428750"/>
            <a:ext cx="61150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98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48A451-3299-3796-FA98-CF339B2E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6229350" cy="55721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18249F3-BEB0-5054-9CB5-B5AD3E496A54}"/>
              </a:ext>
            </a:extLst>
          </p:cNvPr>
          <p:cNvSpPr txBox="1"/>
          <p:nvPr/>
        </p:nvSpPr>
        <p:spPr>
          <a:xfrm>
            <a:off x="6229350" y="1078610"/>
            <a:ext cx="58975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HOTSPOT -</a:t>
            </a:r>
            <a:b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Contoso, Ltd.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工作。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您使用以下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XML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標記定義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策略對象：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68DAF7-BD44-192B-C760-9EFD37FF2407}"/>
              </a:ext>
            </a:extLst>
          </p:cNvPr>
          <p:cNvSpPr txBox="1"/>
          <p:nvPr/>
        </p:nvSpPr>
        <p:spPr>
          <a:xfrm>
            <a:off x="6229350" y="3214586"/>
            <a:ext cx="5961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對於以下每個陳述，如果陳述為真，請選擇是。否則，選擇否。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51844E-2A29-45A9-49AC-6D6BEA0EBC9A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3796870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B82968F-C6EB-CDAA-1FCE-C8949E7B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2185987"/>
            <a:ext cx="6105525" cy="248602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D7012ED-5AE1-9247-45C7-FA2B82FBDF65}"/>
              </a:ext>
            </a:extLst>
          </p:cNvPr>
          <p:cNvSpPr txBox="1"/>
          <p:nvPr/>
        </p:nvSpPr>
        <p:spPr>
          <a:xfrm>
            <a:off x="9062012" y="3908612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512k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才對</a:t>
            </a:r>
          </a:p>
        </p:txBody>
      </p:sp>
    </p:spTree>
    <p:extLst>
      <p:ext uri="{BB962C8B-B14F-4D97-AF65-F5344CB8AC3E}">
        <p14:creationId xmlns:p14="http://schemas.microsoft.com/office/powerpoint/2010/main" val="446248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B06776-60DA-1A6E-CC15-66E365BF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6286500" cy="40862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61B5010-5736-D42A-098B-1E8653188142}"/>
              </a:ext>
            </a:extLst>
          </p:cNvPr>
          <p:cNvSpPr txBox="1"/>
          <p:nvPr/>
        </p:nvSpPr>
        <p:spPr>
          <a:xfrm>
            <a:off x="6207710" y="1589855"/>
            <a:ext cx="598429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一家公司正在使用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Service Bus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實現發布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訂閱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(Pub/Sub)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消息傳遞組件。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您正在開發第一個訂閱應用程序。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入口網站中，您會看到消息正在發送到每個主題的訂閱。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您通過提供正確的詳細信息來建立和初始化訂閱客戶端對象，但訂閱應用程序仍未使用消息。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您需要確保訂閱客戶端處理所有消息。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您應該使用哪個代碼段？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 await subscriptionClient.AddRuleAsync(new </a:t>
            </a:r>
            <a:b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RuleDescription(RuleDescription.DefaultRuleName, new TrueFilter()));</a:t>
            </a:r>
          </a:p>
          <a:p>
            <a:endParaRPr lang="en-US" altLang="zh-TW" sz="1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 subscriptionClient = new SubscriptionClient(ServiceBusConnectionString, </a:t>
            </a: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TopicName, SubscriptionName);</a:t>
            </a:r>
          </a:p>
          <a:p>
            <a:endParaRPr lang="en-US" altLang="zh-TW" sz="1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C. await subscriptionClient.CloseAsync();</a:t>
            </a:r>
          </a:p>
          <a:p>
            <a:endParaRPr lang="en-US" altLang="zh-TW" sz="1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D. subscriptionClient.RegisterMessageHandler(ProcessMessagesAsync, </a:t>
            </a:r>
          </a:p>
          <a:p>
            <a:r>
              <a:rPr lang="en-US" altLang="zh-TW" sz="1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messageHandlerOptions);</a:t>
            </a:r>
            <a:endParaRPr lang="zh-TW" altLang="en-US" sz="1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FB1659-0915-5170-B942-10898FEF8AED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1497843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0898785-39D0-71F5-FEFD-98B177A0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1395412"/>
            <a:ext cx="6296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1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1854A9-AE9A-1BE2-BCE5-58761AE6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6200775" cy="3505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F61B29E-885C-19A0-6F2A-7F5EADD69E6E}"/>
              </a:ext>
            </a:extLst>
          </p:cNvPr>
          <p:cNvSpPr txBox="1"/>
          <p:nvPr/>
        </p:nvSpPr>
        <p:spPr>
          <a:xfrm>
            <a:off x="6096000" y="1935993"/>
            <a:ext cx="6096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您正在為一家主要零食生產商建立忠誠度計劃。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當客戶在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家參與零售商中的任何一家購買零食時，該事件就會記錄在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 Hub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每個零售商都有一個唯一標識符，用作忠誠度計劃的主要標識符。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零售商必須能夠隨時添加或刪除。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零售商必須只能為自己記錄銷售額。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您需要確保零售商可以記錄銷售額。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你該怎麼辦？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為零售商使用出版商​​政策。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為每個零售商建立一個分區。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C.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為每個零售商定義一個名稱空間。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5EBD20-2E6E-AA20-4F69-6CA4E269C379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32337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03A974-ED27-A37C-2F97-3027FD6F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375"/>
            <a:ext cx="6229350" cy="39052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1DBA4CB-BA24-301C-C461-3BF57A690954}"/>
              </a:ext>
            </a:extLst>
          </p:cNvPr>
          <p:cNvSpPr txBox="1"/>
          <p:nvPr/>
        </p:nvSpPr>
        <p:spPr>
          <a:xfrm>
            <a:off x="6229350" y="1698179"/>
            <a:ext cx="596265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此問題是呈現相同場景的一系列問題的一部分。該系列中的每個問題都包含一個可能滿足既定目標的獨特解決方案。一些問題集可能有不止一個正確的解決方案，而其他問題集可能沒有一個正確的解決方案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回答本節中的問題後，您將無法返回。因此，這些問題不會出現在復習螢幕中。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您開發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App Service API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應用並將其部署到名為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Development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託管部署槽。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您建立名為測試和生產的額外部署槽。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您在生產部署槽上啟用自動交換。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在交換操作發生之前，您需要確保腳本執行並且資源可用。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解決方案：為測試槽啟用自動交換。將應用程序部署到測試槽。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解決方案是否達到目標？</a:t>
            </a: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62CC6EB-F76B-EC10-645D-A4A182C94659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704942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91D972-611E-6D79-EA69-D9229288B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1843087"/>
            <a:ext cx="6305550" cy="31718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6FA9580-2B15-826E-201B-AA9ABB3D8865}"/>
              </a:ext>
            </a:extLst>
          </p:cNvPr>
          <p:cNvSpPr txBox="1"/>
          <p:nvPr/>
        </p:nvSpPr>
        <p:spPr>
          <a:xfrm>
            <a:off x="0" y="6488668"/>
            <a:ext cx="7826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Overview of features - Azure Event Hubs - Azure Event Hubs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674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82B06E-71ED-4D6D-C6A7-5AE57AE71716}"/>
              </a:ext>
            </a:extLst>
          </p:cNvPr>
          <p:cNvSpPr txBox="1"/>
          <p:nvPr/>
        </p:nvSpPr>
        <p:spPr>
          <a:xfrm>
            <a:off x="5211193" y="2814222"/>
            <a:ext cx="541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051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316E847-2177-0BB1-2188-C698F907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1808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0FC05BD-4FA2-EBF4-5997-EB35BB9D93BA}"/>
              </a:ext>
            </a:extLst>
          </p:cNvPr>
          <p:cNvSpPr txBox="1"/>
          <p:nvPr/>
        </p:nvSpPr>
        <p:spPr>
          <a:xfrm>
            <a:off x="5746377" y="86916"/>
            <a:ext cx="6096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介紹信息</a:t>
            </a:r>
            <a:endParaRPr lang="en-US" altLang="zh-TW" sz="1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案例研究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一個案例研究。案例研究不單獨計時。您可以使用盡可能多的考試時間來完成每個案例。但是，此考試可能還有其他案例研究和部分。您必須管理好自己的時間，以確保您能夠在規定的時間內完成本考試中包含的所有問題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要回答案例研究中包含的問題，您需要參考案例研究中提供的信息。案例研究可能包含展覽和其他資源，以提供有關案例研究中描述的場景的更多信息。在本案例研究中，每個問題都獨立於其他問題。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在本案例研究結束時，將出現一個審查螢幕。此螢幕允許您在進入下一部分考試之前查看您的答案並進行更改。開始新部分後，您將無法返回此部分。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開始案例研究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顯示此案例研究中的第一個問題，請單擊下一步按鈕。在回答問題之前，使用左窗格中的按鈕來瀏覽案例研究的內容。單擊這些按鈕會顯示業務需求、現有環境和問題陳述等信息。當您準備好回答問題時，單擊“問題”按鈕返回問題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背景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概述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您是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Contoso, Ltd.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的開發人員。該公司有一個作為單頁應用程序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(SPA)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開發的社交網站。社交網站的主要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應用程序從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blob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存儲加載用戶上傳的內容。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您正在開發一種解決方案來監控上傳資料中是否存在不當內容。當用戶使用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SPA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上傳內容時，會發生以下過程：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* 將消息發送到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ContentUploadService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* 內容由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ContentAnalysisService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處理。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* 處理完成後，將內容發布到社交網路或在其位置發布拒絕消息。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ContentAnalysisService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容器實例從名為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contosoimages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的私有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容器註冊表進行部署。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該解決方案將使用八個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CPU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內核。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34F203-D2F5-301F-EA0D-ABC4E82A52B8}"/>
              </a:ext>
            </a:extLst>
          </p:cNvPr>
          <p:cNvSpPr txBox="1"/>
          <p:nvPr/>
        </p:nvSpPr>
        <p:spPr>
          <a:xfrm>
            <a:off x="10517841" y="19906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0829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82092D-329B-F0FF-3411-D53A9F37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0C703C-C063-E968-2ED2-A37D63B5D314}"/>
              </a:ext>
            </a:extLst>
          </p:cNvPr>
          <p:cNvSpPr txBox="1"/>
          <p:nvPr/>
        </p:nvSpPr>
        <p:spPr>
          <a:xfrm>
            <a:off x="6096000" y="140434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 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Contoso, Ltd.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Active Directory (Azure AD)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用於內部帳戶和來賓帳戶。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要求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ContentAnalysisService 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公司的資料科學小組構建了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ContentAnalysisService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，它接受用戶生成的字符串形式的內容，並返回不適當內容的可能值。任何超過特定閾值的值都必須由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Contoso, Ltd.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的員工審查。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您必須建立一個名為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CheckUserContent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來執行內容檢查。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成本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您必須最大限度地降低所有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服務的成本。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人工審核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要查看內容，用戶必須使用其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AD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憑據對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ContentAnalysisService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的網站部分進行身份驗證。該網站是使用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React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構建的，所有頁面和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端點都需要身份驗證。為了審閱內容，用戶必須是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ContentReviewer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角色的一部分。所有已完成的評論必須包含評論者的電子郵件地址，以供審核之用。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高可用性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所有服務必須在多個區域執行。區域中任何服務的故障不得影響整體應用程序可用性。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監控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ContentUploadService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使用超過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80%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的可用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CPU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內核，則必須發出警報。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4A733B-3A5B-6FD0-9093-E90C09AF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925"/>
            <a:ext cx="60960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5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726C523-AA5B-99EC-74A8-478CB6B0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C5AAD5-5472-B335-45A7-94182C45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5"/>
            <a:ext cx="6143625" cy="59245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25A64F8-D2F8-CF14-EB3C-4D0C5BCD8654}"/>
              </a:ext>
            </a:extLst>
          </p:cNvPr>
          <p:cNvSpPr txBox="1"/>
          <p:nvPr/>
        </p:nvSpPr>
        <p:spPr>
          <a:xfrm>
            <a:off x="6096000" y="140434"/>
            <a:ext cx="609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安全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您有以下安全要求：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必須保護通過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訪問的任何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服務免受跨站點腳本攻擊。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所有網站和服務都必須使用來自有效根證書頒發機構的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SSL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存儲訪問密鑰只能存儲在內存中，並且只能對服務可用。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所有內部服務必須只能從內部虛擬網路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(VNet)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訪問。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系統的所有部分都必須支持進出流量限制。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所有服務調用都必須使用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AD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進行身份驗證。</a:t>
            </a: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用戶協議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當用戶提交內容時，他們必須同意用戶協議。該協議允許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Contoso, Ltd.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的員工審查內容、在用戶設備上存儲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cookie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並跟蹤用戶的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IP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地址。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有關協議的信息由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Contoso, Ltd.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內的多個部門使用。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用戶響應不得丟失，並且必須對所有各方可用，無論單個服務的正常執行時間如何。協議量預計為每小時數百萬。</a:t>
            </a: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驗證測試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當新版本的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ContentAnalysisService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可用時，必須使用新版本處理前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天的內容，以驗證新版本與舊版本沒有顯著差異。</a:t>
            </a: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問題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ContentUploadService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的用戶報告他們偶爾會在特定頁面上看到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502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回應。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8465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F44918E-5275-E25C-3952-21E3B37E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D8F5038-C219-EF66-1E42-EFC32372A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142875"/>
            <a:ext cx="62769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4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F38C959-AE93-889E-3146-96E2806F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2223892-FAEC-A38C-2C43-D5122BD2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5"/>
            <a:ext cx="62579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41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F00571-25BF-AF86-AE1D-7D2AB899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6238875" cy="4762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5B23C37-CC1D-9FD9-C1C4-4FF08ADA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B42224-C1F1-C661-054D-5D73EF598FA5}"/>
              </a:ext>
            </a:extLst>
          </p:cNvPr>
          <p:cNvSpPr txBox="1"/>
          <p:nvPr/>
        </p:nvSpPr>
        <p:spPr>
          <a:xfrm>
            <a:off x="6238875" y="308133"/>
            <a:ext cx="59531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拖放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AM04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行添加標記以實現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ContentReview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角色。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你應該如何完成標記？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要回答，請將適當的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段拖到正確的位置。每個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段可以使用一次、多次或根本不使用。您可能需要拖動窗格之間的拆分條或滾動以查看內容。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430E844-41E0-895D-8E55-869E283C8DC6}"/>
              </a:ext>
            </a:extLst>
          </p:cNvPr>
          <p:cNvSpPr txBox="1"/>
          <p:nvPr/>
        </p:nvSpPr>
        <p:spPr>
          <a:xfrm>
            <a:off x="10517841" y="19906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8922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2215559-45CC-E271-AD45-9A8BB775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1895475"/>
            <a:ext cx="61436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95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BA5D63F-B818-236C-2885-DFC1B60C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3DA8748-A608-C194-453F-AAC2A54D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142875"/>
            <a:ext cx="6048375" cy="5238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7FB8DE-91DF-868B-FAB8-C6EFEEE7DE92}"/>
              </a:ext>
            </a:extLst>
          </p:cNvPr>
          <p:cNvSpPr txBox="1"/>
          <p:nvPr/>
        </p:nvSpPr>
        <p:spPr>
          <a:xfrm>
            <a:off x="6143625" y="309860"/>
            <a:ext cx="60483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您需要確保滿足網路安全策略。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您應該如何配置網路安全？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要回答，請在答案區域中選擇適當的選項。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F40D67-E4A1-5E43-4195-F0A0762AF083}"/>
              </a:ext>
            </a:extLst>
          </p:cNvPr>
          <p:cNvSpPr txBox="1"/>
          <p:nvPr/>
        </p:nvSpPr>
        <p:spPr>
          <a:xfrm>
            <a:off x="10517841" y="19906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29A619-28FA-BDAD-3362-9056EC57F731}"/>
              </a:ext>
            </a:extLst>
          </p:cNvPr>
          <p:cNvSpPr txBox="1"/>
          <p:nvPr/>
        </p:nvSpPr>
        <p:spPr>
          <a:xfrm>
            <a:off x="5129094" y="3633116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驗證根憑證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06067B-8A1D-8DB1-E927-2B14577CAC9E}"/>
              </a:ext>
            </a:extLst>
          </p:cNvPr>
          <p:cNvSpPr txBox="1"/>
          <p:nvPr/>
        </p:nvSpPr>
        <p:spPr>
          <a:xfrm>
            <a:off x="5120215" y="3938757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自我簽署憑證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A5DCE8A-D07F-CDA4-E372-1C68D9815439}"/>
              </a:ext>
            </a:extLst>
          </p:cNvPr>
          <p:cNvSpPr txBox="1"/>
          <p:nvPr/>
        </p:nvSpPr>
        <p:spPr>
          <a:xfrm>
            <a:off x="5155727" y="4976394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應用程式閘道器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155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A18768-940B-3141-CD82-038E77C4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6" y="790968"/>
            <a:ext cx="6296025" cy="36576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C59ADE9-9624-4272-2C87-A4CD8C13682F}"/>
              </a:ext>
            </a:extLst>
          </p:cNvPr>
          <p:cNvSpPr txBox="1"/>
          <p:nvPr/>
        </p:nvSpPr>
        <p:spPr>
          <a:xfrm>
            <a:off x="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設定預備環境 </a:t>
            </a:r>
            <a:r>
              <a:rPr lang="en-US" altLang="zh-TW" dirty="0">
                <a:hlinkClick r:id="rId3"/>
              </a:rPr>
              <a:t>- Azure App Service | Microsoft Learn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A77F14-CAB7-F519-8A81-1AAD07D91FCF}"/>
              </a:ext>
            </a:extLst>
          </p:cNvPr>
          <p:cNvSpPr txBox="1"/>
          <p:nvPr/>
        </p:nvSpPr>
        <p:spPr>
          <a:xfrm>
            <a:off x="0" y="6119336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檢查位置交換 </a:t>
            </a:r>
            <a:r>
              <a:rPr lang="en-US" altLang="zh-TW" dirty="0">
                <a:hlinkClick r:id="rId4"/>
              </a:rPr>
              <a:t>- Training | Microsoft Learn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2E4F4F-A5BE-4346-EE2C-06FDF1845537}"/>
              </a:ext>
            </a:extLst>
          </p:cNvPr>
          <p:cNvSpPr/>
          <p:nvPr/>
        </p:nvSpPr>
        <p:spPr>
          <a:xfrm>
            <a:off x="266328" y="3787110"/>
            <a:ext cx="1464818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4BFE2A-E792-D3B1-140E-EB92AE3F30AC}"/>
              </a:ext>
            </a:extLst>
          </p:cNvPr>
          <p:cNvSpPr txBox="1"/>
          <p:nvPr/>
        </p:nvSpPr>
        <p:spPr>
          <a:xfrm>
            <a:off x="1731146" y="3787110"/>
            <a:ext cx="494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因為題目交換前要確認資源存在，故利用自訂準備來檢查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A3D2FF-82F3-B550-1CC9-B4FFA3CCF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700" y="3940998"/>
            <a:ext cx="4661549" cy="27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42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86DB15-BB67-9BD5-7E32-222B468C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38300"/>
            <a:ext cx="59626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36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E417651-7560-1A26-8B16-29802756B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0563D80-E5A2-10C9-EF14-BB25DD78E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" y="142875"/>
            <a:ext cx="6238875" cy="49911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93A3DAB-4207-92E5-3698-56A5F6E85BAA}"/>
              </a:ext>
            </a:extLst>
          </p:cNvPr>
          <p:cNvSpPr txBox="1"/>
          <p:nvPr/>
        </p:nvSpPr>
        <p:spPr>
          <a:xfrm>
            <a:off x="6219825" y="213063"/>
            <a:ext cx="59721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拖放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您需要在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CS17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行添加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YAML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標記，以確保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ContentUploadService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可以訪問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存儲訪問密鑰。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您應該如何完成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YAML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標記？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要回答，請將適當的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YAML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段拖到正確的位置。每個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YAML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段可以使用一次、多次或根本不使用。您可能需要拖動窗格之間的拆分條或滾動以查看內容。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31AC1D8-3092-795A-356C-763352A2FD10}"/>
              </a:ext>
            </a:extLst>
          </p:cNvPr>
          <p:cNvSpPr txBox="1"/>
          <p:nvPr/>
        </p:nvSpPr>
        <p:spPr>
          <a:xfrm>
            <a:off x="10517841" y="19906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2958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795298D-9200-3A98-1324-0A26636C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895475"/>
            <a:ext cx="6105525" cy="30670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676B66-A1BB-43B6-A435-59343EE75154}"/>
              </a:ext>
            </a:extLst>
          </p:cNvPr>
          <p:cNvSpPr txBox="1"/>
          <p:nvPr/>
        </p:nvSpPr>
        <p:spPr>
          <a:xfrm>
            <a:off x="0" y="6488668"/>
            <a:ext cx="8677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Mount secret volume to container group - Azure Container Instances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1665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6DFD9DF-7C06-E200-3DA6-C3E6E740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AE19F88-AA1D-3E4C-1917-0D0428A99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5"/>
            <a:ext cx="5991225" cy="55721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56C899-726D-5C2A-FC34-DC1C66542AA4}"/>
              </a:ext>
            </a:extLst>
          </p:cNvPr>
          <p:cNvSpPr txBox="1"/>
          <p:nvPr/>
        </p:nvSpPr>
        <p:spPr>
          <a:xfrm>
            <a:off x="6096000" y="600080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您需要在應用程序清單的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AM10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行添加代碼，以確保可以滿足手動審核內容的要求。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你應該如何完成代碼？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要回答，請在答案區域中選擇適當的選項。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1E25254-54B2-ED1E-5FBD-57A24697D394}"/>
              </a:ext>
            </a:extLst>
          </p:cNvPr>
          <p:cNvSpPr txBox="1"/>
          <p:nvPr/>
        </p:nvSpPr>
        <p:spPr>
          <a:xfrm>
            <a:off x="10517841" y="19906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6397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5D76D3-1EB6-C45B-FF66-AD5DE10A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7" y="1371600"/>
            <a:ext cx="50387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26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6DFD9DF-7C06-E200-3DA6-C3E6E740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56C899-726D-5C2A-FC34-DC1C66542AA4}"/>
              </a:ext>
            </a:extLst>
          </p:cNvPr>
          <p:cNvSpPr txBox="1"/>
          <p:nvPr/>
        </p:nvSpPr>
        <p:spPr>
          <a:xfrm>
            <a:off x="6248400" y="354121"/>
            <a:ext cx="5943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您需要調查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服務器日誌輸出以解決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ContentUploadService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您應該首先使用哪個命令？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 az webapp log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 az ams live-output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C. az monitor activity-log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D. az container attach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42826C-0978-7BE6-3985-644167B54D1A}"/>
              </a:ext>
            </a:extLst>
          </p:cNvPr>
          <p:cNvSpPr txBox="1"/>
          <p:nvPr/>
        </p:nvSpPr>
        <p:spPr>
          <a:xfrm>
            <a:off x="10517841" y="19906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C0A876-FB62-E99C-FDD0-CE9EBA9A3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5"/>
            <a:ext cx="61722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1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B55DD08-3AB0-A362-97D4-46B87BFB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2295525"/>
            <a:ext cx="6276975" cy="2266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552E54-6DB3-3011-F63A-81F96EEC8426}"/>
              </a:ext>
            </a:extLst>
          </p:cNvPr>
          <p:cNvSpPr/>
          <p:nvPr/>
        </p:nvSpPr>
        <p:spPr>
          <a:xfrm>
            <a:off x="2957512" y="4297456"/>
            <a:ext cx="2546817" cy="265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E1D876-51D9-A4AB-848F-F3A95D741E0A}"/>
              </a:ext>
            </a:extLst>
          </p:cNvPr>
          <p:cNvSpPr txBox="1"/>
          <p:nvPr/>
        </p:nvSpPr>
        <p:spPr>
          <a:xfrm>
            <a:off x="0" y="6488668"/>
            <a:ext cx="8740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Get container instance logs &amp; events - Azure Container Instances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0137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6DFD9DF-7C06-E200-3DA6-C3E6E740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56C899-726D-5C2A-FC34-DC1C66542AA4}"/>
              </a:ext>
            </a:extLst>
          </p:cNvPr>
          <p:cNvSpPr txBox="1"/>
          <p:nvPr/>
        </p:nvSpPr>
        <p:spPr>
          <a:xfrm>
            <a:off x="6248400" y="354121"/>
            <a:ext cx="5943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您需要確保根據要求觸發驗證測試。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你應該如何完成代碼段？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要回答，請在答案區域中選擇適當的值。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42826C-0978-7BE6-3985-644167B54D1A}"/>
              </a:ext>
            </a:extLst>
          </p:cNvPr>
          <p:cNvSpPr txBox="1"/>
          <p:nvPr/>
        </p:nvSpPr>
        <p:spPr>
          <a:xfrm>
            <a:off x="10517841" y="19906"/>
            <a:ext cx="1674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1F9C23-58F1-45D3-DE36-3746E81F6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2875"/>
            <a:ext cx="60864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5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111D79E7-A386-FC9E-411F-C8C16346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962025"/>
            <a:ext cx="61531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552E54-6DB3-3011-F63A-81F96EEC8426}"/>
              </a:ext>
            </a:extLst>
          </p:cNvPr>
          <p:cNvSpPr/>
          <p:nvPr/>
        </p:nvSpPr>
        <p:spPr>
          <a:xfrm>
            <a:off x="5611065" y="1918446"/>
            <a:ext cx="2107547" cy="241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CC1B73-5F9D-8438-7859-03660436F311}"/>
              </a:ext>
            </a:extLst>
          </p:cNvPr>
          <p:cNvSpPr/>
          <p:nvPr/>
        </p:nvSpPr>
        <p:spPr>
          <a:xfrm>
            <a:off x="5377984" y="3683932"/>
            <a:ext cx="1309688" cy="241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8C05E7-BC75-3624-B104-0551E8A0C88B}"/>
              </a:ext>
            </a:extLst>
          </p:cNvPr>
          <p:cNvSpPr/>
          <p:nvPr/>
        </p:nvSpPr>
        <p:spPr>
          <a:xfrm>
            <a:off x="4373934" y="4230778"/>
            <a:ext cx="1919286" cy="241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C4D013-2BA8-EFFD-7962-557074D92889}"/>
              </a:ext>
            </a:extLst>
          </p:cNvPr>
          <p:cNvSpPr txBox="1"/>
          <p:nvPr/>
        </p:nvSpPr>
        <p:spPr>
          <a:xfrm>
            <a:off x="0" y="6462660"/>
            <a:ext cx="9172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作為事件方格來源的 </a:t>
            </a:r>
            <a:r>
              <a:rPr lang="en-US" altLang="zh-TW" dirty="0">
                <a:hlinkClick r:id="rId3"/>
              </a:rPr>
              <a:t>Azure Container Registry - Azure Event Grid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5325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6DFD9DF-7C06-E200-3DA6-C3E6E740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56C899-726D-5C2A-FC34-DC1C66542AA4}"/>
              </a:ext>
            </a:extLst>
          </p:cNvPr>
          <p:cNvSpPr txBox="1"/>
          <p:nvPr/>
        </p:nvSpPr>
        <p:spPr>
          <a:xfrm>
            <a:off x="6248400" y="354121"/>
            <a:ext cx="594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您需要部署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CheckUserContent Azure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函數。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該解決方案必須滿足安全和成本要求。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您應該使用哪種託管模型？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A. Premium plan</a:t>
            </a: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B. App Service plan</a:t>
            </a: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C. Consumption plan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ECCE54-6759-C63A-B0A1-4AD859375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42875"/>
            <a:ext cx="60769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BA9AF4-7248-CEE0-6D0A-A20BBD63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787"/>
            <a:ext cx="6267450" cy="41624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A53D7DA-D1BD-3F64-FF8E-9BFD21CE3803}"/>
              </a:ext>
            </a:extLst>
          </p:cNvPr>
          <p:cNvSpPr txBox="1"/>
          <p:nvPr/>
        </p:nvSpPr>
        <p:spPr>
          <a:xfrm>
            <a:off x="6172200" y="1533046"/>
            <a:ext cx="60198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此問題是呈現相同場景的一系列問題的一部分。該系列中的每個問題都包含一個可能滿足既定目標的獨特解決方案。一些問題集可能有不止一個正確的解決方案，而其他問題集可能沒有一個正確的解決方案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回答本節中的問題後，您將無法返回。因此，這些問題不會出現在復習螢幕中。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您開發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App Service API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應用並將其部署到名為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Development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託管部署槽。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您建立名為測試和生產的額外部署槽。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您在生產部署槽上啟用自動交換。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在交換操作發生之前，您需要確保腳本執行並且資源可用。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解決方案：禁用自動交換。使用名為 </a:t>
            </a:r>
            <a:r>
              <a:rPr lang="en-US" altLang="zh-TW" sz="14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statuscheck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的方法更新應用程序以執行腳本。重新啟用自動交換並將應用程序部署到生產槽。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解決方案是否達到目標？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C0AF2C-CB3E-FD73-C398-8F906B280EAF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1365922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FEAB0AF-4236-157E-E97A-CBA442FA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2328862"/>
            <a:ext cx="6343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688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6DFD9DF-7C06-E200-3DA6-C3E6E740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56C899-726D-5C2A-FC34-DC1C66542AA4}"/>
              </a:ext>
            </a:extLst>
          </p:cNvPr>
          <p:cNvSpPr txBox="1"/>
          <p:nvPr/>
        </p:nvSpPr>
        <p:spPr>
          <a:xfrm>
            <a:off x="6248400" y="354121"/>
            <a:ext cx="5943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您需要存儲用戶協議。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協議完成後應該存放在哪裡？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 Azure Storage queue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 Azure Event Hub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C. Azure Service Bus topic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D. Azure Event Grid topic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D9A05A-8D13-7052-46CF-B3A7990C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96"/>
            <a:ext cx="39338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9A8E75-B079-6B0E-15D9-7926C01B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314575"/>
            <a:ext cx="6296025" cy="22288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383BE79-C909-1485-B7CA-23E5092E61E5}"/>
              </a:ext>
            </a:extLst>
          </p:cNvPr>
          <p:cNvSpPr txBox="1"/>
          <p:nvPr/>
        </p:nvSpPr>
        <p:spPr>
          <a:xfrm>
            <a:off x="0" y="6488668"/>
            <a:ext cx="7422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Compare Azure messaging services - Azure Event Grid | Microsoft Learn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51009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6DFD9DF-7C06-E200-3DA6-C3E6E740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56C899-726D-5C2A-FC34-DC1C66542AA4}"/>
              </a:ext>
            </a:extLst>
          </p:cNvPr>
          <p:cNvSpPr txBox="1"/>
          <p:nvPr/>
        </p:nvSpPr>
        <p:spPr>
          <a:xfrm>
            <a:off x="6248400" y="354121"/>
            <a:ext cx="59436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您需要配置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ContentUploadService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部署。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你應該執行哪兩個操作？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每個正確答案都代表了解決方案的一部分。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注意：每個正確的選擇都值得一分。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A.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將以下標記添加到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CS23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行：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type: Private</a:t>
            </a: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B.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將以下標記添加到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CS24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行：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osType: Windows</a:t>
            </a: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C.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將以下標記添加到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CS24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行：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osType: Linux</a:t>
            </a:r>
          </a:p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D.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將以下標記添加到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CS23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行：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type: Public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8F26AD-AD86-237A-4869-E1D4CAADF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5"/>
            <a:ext cx="55340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8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98F8DF-E6FA-E514-C572-2D7E5D20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2157412"/>
            <a:ext cx="6276975" cy="25431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85B19A8-8481-A58B-80D9-256FED72658F}"/>
              </a:ext>
            </a:extLst>
          </p:cNvPr>
          <p:cNvSpPr/>
          <p:nvPr/>
        </p:nvSpPr>
        <p:spPr>
          <a:xfrm>
            <a:off x="3109912" y="3428999"/>
            <a:ext cx="4250111" cy="241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B697B8-034C-C083-14FD-1EAC7CEF1FE1}"/>
              </a:ext>
            </a:extLst>
          </p:cNvPr>
          <p:cNvSpPr/>
          <p:nvPr/>
        </p:nvSpPr>
        <p:spPr>
          <a:xfrm>
            <a:off x="3109912" y="4064793"/>
            <a:ext cx="4250111" cy="241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328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6DFD9DF-7C06-E200-3DA6-C3E6E740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2700" cy="142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56C899-726D-5C2A-FC34-DC1C66542AA4}"/>
              </a:ext>
            </a:extLst>
          </p:cNvPr>
          <p:cNvSpPr txBox="1"/>
          <p:nvPr/>
        </p:nvSpPr>
        <p:spPr>
          <a:xfrm>
            <a:off x="6248400" y="354121"/>
            <a:ext cx="5943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HOTSPOT -</a:t>
            </a: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您需要為 </a:t>
            </a:r>
            <a:r>
              <a:rPr lang="en-US" altLang="zh-TW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CheckUserContent </a:t>
            </a:r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函數實現綁定。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你應該如何完成代碼段？</a:t>
            </a:r>
            <a:endParaRPr lang="en-US" altLang="zh-TW" sz="1400" b="0" i="0" dirty="0">
              <a:solidFill>
                <a:srgbClr val="0070C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要回答，請在答案區域中選擇適當的選項。</a:t>
            </a:r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7CC695-1414-5895-9BDE-4CB98DBE7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33910"/>
            <a:ext cx="62388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763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DBAACA8A-67A0-7101-CD76-1024DF205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91" y="360830"/>
            <a:ext cx="64865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C03AD09-7C17-9689-C3C5-77771460D0BD}"/>
              </a:ext>
            </a:extLst>
          </p:cNvPr>
          <p:cNvSpPr txBox="1"/>
          <p:nvPr/>
        </p:nvSpPr>
        <p:spPr>
          <a:xfrm>
            <a:off x="0" y="6225553"/>
            <a:ext cx="7700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Azure Blob storage output binding for Azure Functions | Microsoft Learn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D4F9A9-6565-07E1-0E1A-284557E5F1F1}"/>
              </a:ext>
            </a:extLst>
          </p:cNvPr>
          <p:cNvSpPr txBox="1"/>
          <p:nvPr/>
        </p:nvSpPr>
        <p:spPr>
          <a:xfrm>
            <a:off x="0" y="6497644"/>
            <a:ext cx="7844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Azure Blob storage input binding for Azure Functions | Microsoft Learn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5B19A8-8481-A58B-80D9-256FED72658F}"/>
              </a:ext>
            </a:extLst>
          </p:cNvPr>
          <p:cNvSpPr/>
          <p:nvPr/>
        </p:nvSpPr>
        <p:spPr>
          <a:xfrm>
            <a:off x="3325065" y="2268069"/>
            <a:ext cx="4250111" cy="241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4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91ADA8-2A7F-24AC-01F7-CDD8E76A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7" y="525817"/>
            <a:ext cx="6248400" cy="39243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E5B4E8D-BC69-6318-6A41-B76AA370FE7D}"/>
              </a:ext>
            </a:extLst>
          </p:cNvPr>
          <p:cNvSpPr txBox="1"/>
          <p:nvPr/>
        </p:nvSpPr>
        <p:spPr>
          <a:xfrm>
            <a:off x="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設定預備環境 </a:t>
            </a:r>
            <a:r>
              <a:rPr lang="en-US" altLang="zh-TW" dirty="0">
                <a:hlinkClick r:id="rId3"/>
              </a:rPr>
              <a:t>- Azure App Service | Microsoft Learn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EC40D3-CC8B-FD6A-922B-279686CD8008}"/>
              </a:ext>
            </a:extLst>
          </p:cNvPr>
          <p:cNvSpPr txBox="1"/>
          <p:nvPr/>
        </p:nvSpPr>
        <p:spPr>
          <a:xfrm>
            <a:off x="0" y="6119336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檢查位置交換 </a:t>
            </a:r>
            <a:r>
              <a:rPr lang="en-US" altLang="zh-TW" dirty="0">
                <a:hlinkClick r:id="rId4"/>
              </a:rPr>
              <a:t>- Training | Microsoft Learn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6F45AC-15EB-21F4-5C02-5E789397D852}"/>
              </a:ext>
            </a:extLst>
          </p:cNvPr>
          <p:cNvSpPr/>
          <p:nvPr/>
        </p:nvSpPr>
        <p:spPr>
          <a:xfrm>
            <a:off x="266328" y="3787110"/>
            <a:ext cx="1464818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DE0FCD-3B94-165F-9E46-7EC89D6F8FD3}"/>
              </a:ext>
            </a:extLst>
          </p:cNvPr>
          <p:cNvSpPr txBox="1"/>
          <p:nvPr/>
        </p:nvSpPr>
        <p:spPr>
          <a:xfrm>
            <a:off x="1731146" y="3787110"/>
            <a:ext cx="494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因為題目交換前要確認資源存在，故利用自訂準備來檢查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87B051-51D8-D721-F233-455B618DA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700" y="3940998"/>
            <a:ext cx="4661549" cy="27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5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FB5B711-9A06-193D-599F-D9749592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950"/>
            <a:ext cx="6248400" cy="46101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B62DEF4-639E-58FD-5C18-7B0B2264DE74}"/>
              </a:ext>
            </a:extLst>
          </p:cNvPr>
          <p:cNvSpPr txBox="1"/>
          <p:nvPr/>
        </p:nvSpPr>
        <p:spPr>
          <a:xfrm>
            <a:off x="6163322" y="1335946"/>
            <a:ext cx="602867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此問題是呈現相同場景的一系列問題的一部分。該系列中的每個問題都包含一個可能滿足既定目標的獨特解決方案。一些問題集可能有不止一個正確的解決方案，而其他問題集可能沒有一個正確的解決方案。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回答本節中的問題後，您將無法返回。因此，這些問題不會出現在復習螢幕中。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您開發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App Service API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應用並將其部署到名為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Development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託管部署槽。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您建立名為測試和生產的額外部署槽。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您在生產部署槽上啟用自動交換。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在交換操作發生之前，您需要確保腳本執行並且資源可用。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解決方案：使用名為 </a:t>
            </a:r>
            <a:r>
              <a:rPr lang="en-US" altLang="zh-TW" sz="14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statuscheck</a:t>
            </a: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的方法更新應用程序以執行腳本。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更新應用程序的應用程序設置。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使用新方法的路徑和適當的響應代碼設置</a:t>
            </a:r>
            <a:b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WEBSITE_SWAP_WARMUP_PING_PATH 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b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WEBSITE_SWAP_WARMUP_PING_STATUSES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解決方案是否達到目標？</a:t>
            </a:r>
            <a:endParaRPr lang="en-US" altLang="zh-TW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A.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B.</a:t>
            </a:r>
            <a:r>
              <a:rPr lang="zh-TW" altLang="en-US" sz="1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是的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6201D2-9887-24B1-8EF0-386F8A3E1A3A}"/>
              </a:ext>
            </a:extLst>
          </p:cNvPr>
          <p:cNvSpPr txBox="1"/>
          <p:nvPr/>
        </p:nvSpPr>
        <p:spPr>
          <a:xfrm>
            <a:off x="10496365" y="0"/>
            <a:ext cx="1686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2022-12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還有出現</a:t>
            </a:r>
          </a:p>
        </p:txBody>
      </p:sp>
    </p:spTree>
    <p:extLst>
      <p:ext uri="{BB962C8B-B14F-4D97-AF65-F5344CB8AC3E}">
        <p14:creationId xmlns:p14="http://schemas.microsoft.com/office/powerpoint/2010/main" val="400187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5109</Words>
  <Application>Microsoft Office PowerPoint</Application>
  <PresentationFormat>寬螢幕</PresentationFormat>
  <Paragraphs>438</Paragraphs>
  <Slides>76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1" baseType="lpstr">
      <vt:lpstr>微軟正黑體</vt:lpstr>
      <vt:lpstr>Arial</vt:lpstr>
      <vt:lpstr>Calibri</vt:lpstr>
      <vt:lpstr>Calibri Light</vt:lpstr>
      <vt:lpstr>Office 佈景主題</vt:lpstr>
      <vt:lpstr>2022-12-26考題  King.Chuang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king</dc:creator>
  <cp:lastModifiedBy>king</cp:lastModifiedBy>
  <cp:revision>72</cp:revision>
  <dcterms:created xsi:type="dcterms:W3CDTF">2022-12-23T08:00:29Z</dcterms:created>
  <dcterms:modified xsi:type="dcterms:W3CDTF">2022-12-27T00:42:55Z</dcterms:modified>
</cp:coreProperties>
</file>